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97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3">
              <a:alpha val="2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3">
              <a:alpha val="2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12700" cap="flat">
              <a:solidFill>
                <a:schemeClr val="accent3"/>
              </a:solidFill>
              <a:prstDash val="solid"/>
              <a:round/>
            </a:ln>
          </a:top>
          <a:bottom>
            <a:ln w="12700" cap="flat">
              <a:solidFill>
                <a:schemeClr val="accent3"/>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12700" cap="flat">
              <a:solidFill>
                <a:schemeClr val="accent3"/>
              </a:solidFill>
              <a:prstDash val="solid"/>
              <a:round/>
            </a:ln>
          </a:top>
          <a:bottom>
            <a:ln w="12700" cap="flat">
              <a:solidFill>
                <a:schemeClr val="accent3"/>
              </a:solidFill>
              <a:prstDash val="solid"/>
              <a:round/>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94678"/>
  </p:normalViewPr>
  <p:slideViewPr>
    <p:cSldViewPr snapToGrid="0" snapToObjects="1">
      <p:cViewPr varScale="1">
        <p:scale>
          <a:sx n="134" d="100"/>
          <a:sy n="134" d="100"/>
        </p:scale>
        <p:origin x="24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0"/>
  <c:style val="18"/>
  <c:chart>
    <c:title>
      <c:tx>
        <c:rich>
          <a:bodyPr rot="0"/>
          <a:lstStyle/>
          <a:p>
            <a:pPr>
              <a:defRPr sz="2100" b="0" i="0" u="none" strike="noStrike">
                <a:solidFill>
                  <a:srgbClr val="44546A"/>
                </a:solidFill>
                <a:latin typeface="Microsoft YaHei" charset="-122"/>
                <a:ea typeface="Microsoft YaHei" charset="-122"/>
                <a:cs typeface="Microsoft YaHei" charset="-122"/>
              </a:defRPr>
            </a:pPr>
            <a:r>
              <a:rPr lang="zh-CN" altLang="en-US" sz="2100" b="0" i="0" u="none" strike="noStrike">
                <a:solidFill>
                  <a:srgbClr val="44546A"/>
                </a:solidFill>
                <a:latin typeface="Microsoft YaHei" charset="-122"/>
                <a:ea typeface="Microsoft YaHei" charset="-122"/>
                <a:cs typeface="Microsoft YaHei" charset="-122"/>
              </a:rPr>
              <a:t>线上数据应用匹配度</a:t>
            </a:r>
          </a:p>
        </c:rich>
      </c:tx>
      <c:layout>
        <c:manualLayout>
          <c:xMode val="edge"/>
          <c:yMode val="edge"/>
          <c:x val="0.270755"/>
          <c:y val="0.0"/>
          <c:w val="0.45849"/>
          <c:h val="0.142244"/>
        </c:manualLayout>
      </c:layout>
      <c:overlay val="1"/>
      <c:spPr>
        <a:noFill/>
        <a:effectLst/>
      </c:spPr>
    </c:title>
    <c:autoTitleDeleted val="0"/>
    <c:plotArea>
      <c:layout>
        <c:manualLayout>
          <c:layoutTarget val="inner"/>
          <c:xMode val="edge"/>
          <c:yMode val="edge"/>
          <c:x val="0.0740484"/>
          <c:y val="0.142244"/>
          <c:w val="0.920952"/>
          <c:h val="0.760588"/>
        </c:manualLayout>
      </c:layout>
      <c:barChart>
        <c:barDir val="col"/>
        <c:grouping val="clustered"/>
        <c:varyColors val="0"/>
        <c:ser>
          <c:idx val="0"/>
          <c:order val="0"/>
          <c:tx>
            <c:v>系列 1</c:v>
          </c:tx>
          <c:spPr>
            <a:solidFill>
              <a:srgbClr val="0975DA"/>
            </a:solidFill>
            <a:ln w="12700" cap="flat">
              <a:noFill/>
              <a:miter lim="400000"/>
            </a:ln>
            <a:effectLst/>
          </c:spPr>
          <c:invertIfNegative val="0"/>
          <c:dPt>
            <c:idx val="0"/>
            <c:invertIfNegative val="1"/>
            <c:bubble3D val="0"/>
            <c:spPr>
              <a:solidFill>
                <a:srgbClr val="0975DA"/>
              </a:solidFill>
              <a:ln w="12700" cap="flat">
                <a:noFill/>
                <a:miter lim="400000"/>
              </a:ln>
              <a:effectLst/>
            </c:spPr>
          </c:dPt>
          <c:dPt>
            <c:idx val="1"/>
            <c:invertIfNegative val="1"/>
            <c:bubble3D val="0"/>
            <c:spPr>
              <a:solidFill>
                <a:srgbClr val="0975DA"/>
              </a:solidFill>
              <a:ln w="12700" cap="flat">
                <a:noFill/>
                <a:miter lim="400000"/>
              </a:ln>
              <a:effectLst/>
            </c:spPr>
          </c:dPt>
          <c:dPt>
            <c:idx val="2"/>
            <c:invertIfNegative val="1"/>
            <c:bubble3D val="0"/>
            <c:spPr>
              <a:solidFill>
                <a:srgbClr val="0975DA"/>
              </a:solidFill>
              <a:ln w="12700" cap="flat">
                <a:noFill/>
                <a:miter lim="400000"/>
              </a:ln>
              <a:effectLst/>
            </c:spPr>
          </c:dPt>
          <c:dPt>
            <c:idx val="3"/>
            <c:invertIfNegative val="1"/>
            <c:bubble3D val="0"/>
            <c:spPr>
              <a:solidFill>
                <a:srgbClr val="0975DA"/>
              </a:solidFill>
              <a:ln w="12700" cap="flat">
                <a:noFill/>
                <a:miter lim="400000"/>
              </a:ln>
              <a:effectLst/>
            </c:spPr>
          </c:dPt>
          <c:dLbls>
            <c:dLbl>
              <c:idx val="0"/>
              <c:numFmt formatCode="0%" sourceLinked="0"/>
              <c:spPr/>
              <c:txPr>
                <a:bodyPr/>
                <a:lstStyle/>
                <a:p>
                  <a:pPr>
                    <a:defRPr sz="1800" b="0" i="0" u="none" strike="noStrike">
                      <a:solidFill>
                        <a:srgbClr val="FFFFFF"/>
                      </a:solidFill>
                      <a:latin typeface="Calibri"/>
                    </a:defRPr>
                  </a:pPr>
                  <a:endParaRPr lang="zh-CN"/>
                </a:p>
              </c:txPr>
              <c:dLblPos val="inEnd"/>
              <c:showLegendKey val="0"/>
              <c:showVal val="1"/>
              <c:showCatName val="0"/>
              <c:showSerName val="0"/>
              <c:showPercent val="0"/>
              <c:showBubbleSize val="0"/>
            </c:dLbl>
            <c:dLbl>
              <c:idx val="1"/>
              <c:numFmt formatCode="0%" sourceLinked="0"/>
              <c:spPr/>
              <c:txPr>
                <a:bodyPr/>
                <a:lstStyle/>
                <a:p>
                  <a:pPr>
                    <a:defRPr sz="1800" b="0" i="0" u="none" strike="noStrike">
                      <a:solidFill>
                        <a:srgbClr val="FFFFFF"/>
                      </a:solidFill>
                      <a:latin typeface="Calibri"/>
                    </a:defRPr>
                  </a:pPr>
                  <a:endParaRPr lang="zh-CN"/>
                </a:p>
              </c:txPr>
              <c:dLblPos val="inEnd"/>
              <c:showLegendKey val="0"/>
              <c:showVal val="1"/>
              <c:showCatName val="0"/>
              <c:showSerName val="0"/>
              <c:showPercent val="0"/>
              <c:showBubbleSize val="0"/>
            </c:dLbl>
            <c:dLbl>
              <c:idx val="2"/>
              <c:numFmt formatCode="0%" sourceLinked="0"/>
              <c:spPr/>
              <c:txPr>
                <a:bodyPr/>
                <a:lstStyle/>
                <a:p>
                  <a:pPr>
                    <a:defRPr sz="1800" b="0" i="0" u="none" strike="noStrike">
                      <a:solidFill>
                        <a:srgbClr val="FFFFFF"/>
                      </a:solidFill>
                      <a:latin typeface="Calibri"/>
                    </a:defRPr>
                  </a:pPr>
                  <a:endParaRPr lang="zh-CN"/>
                </a:p>
              </c:txPr>
              <c:dLblPos val="inEnd"/>
              <c:showLegendKey val="0"/>
              <c:showVal val="1"/>
              <c:showCatName val="0"/>
              <c:showSerName val="0"/>
              <c:showPercent val="0"/>
              <c:showBubbleSize val="0"/>
            </c:dLbl>
            <c:dLbl>
              <c:idx val="3"/>
              <c:numFmt formatCode="0%" sourceLinked="0"/>
              <c:spPr/>
              <c:txPr>
                <a:bodyPr/>
                <a:lstStyle/>
                <a:p>
                  <a:pPr>
                    <a:defRPr sz="1800" b="0" i="0" u="none" strike="noStrike">
                      <a:solidFill>
                        <a:srgbClr val="FFFFFF"/>
                      </a:solidFill>
                      <a:latin typeface="Calibri"/>
                    </a:defRPr>
                  </a:pPr>
                  <a:endParaRPr lang="zh-CN"/>
                </a:p>
              </c:txPr>
              <c:dLblPos val="inEnd"/>
              <c:showLegendKey val="0"/>
              <c:showVal val="1"/>
              <c:showCatName val="0"/>
              <c:showSerName val="0"/>
              <c:showPercent val="0"/>
              <c:showBubbleSize val="0"/>
            </c:dLbl>
            <c:numFmt formatCode="0%" sourceLinked="0"/>
            <c:spPr>
              <a:noFill/>
              <a:ln>
                <a:noFill/>
              </a:ln>
              <a:effectLst/>
            </c:spPr>
            <c:txPr>
              <a:bodyPr/>
              <a:lstStyle/>
              <a:p>
                <a:pPr>
                  <a:defRPr sz="1800" b="0" i="0" u="none" strike="noStrike">
                    <a:solidFill>
                      <a:srgbClr val="FFFFFF"/>
                    </a:solidFill>
                    <a:latin typeface="Calibri"/>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4"/>
              <c:pt idx="0">
                <c:v>农商行</c:v>
              </c:pt>
              <c:pt idx="1">
                <c:v>城市商业银行</c:v>
              </c:pt>
              <c:pt idx="2">
                <c:v>大型国企银行</c:v>
              </c:pt>
              <c:pt idx="3">
                <c:v>消费金融公司</c:v>
              </c:pt>
            </c:strLit>
          </c:cat>
          <c:val>
            <c:numLit>
              <c:formatCode>General</c:formatCode>
              <c:ptCount val="4"/>
              <c:pt idx="0">
                <c:v>0.25</c:v>
              </c:pt>
              <c:pt idx="1">
                <c:v>0.3</c:v>
              </c:pt>
              <c:pt idx="2">
                <c:v>0.45</c:v>
              </c:pt>
              <c:pt idx="3">
                <c:v>0.65</c:v>
              </c:pt>
            </c:numLit>
          </c:val>
        </c:ser>
        <c:dLbls>
          <c:showLegendKey val="0"/>
          <c:showVal val="0"/>
          <c:showCatName val="0"/>
          <c:showSerName val="0"/>
          <c:showPercent val="0"/>
          <c:showBubbleSize val="0"/>
        </c:dLbls>
        <c:gapWidth val="100"/>
        <c:overlap val="-24"/>
        <c:axId val="2118917904"/>
        <c:axId val="2059506464"/>
      </c:barChart>
      <c:catAx>
        <c:axId val="2118917904"/>
        <c:scaling>
          <c:orientation val="minMax"/>
        </c:scaling>
        <c:delete val="0"/>
        <c:axPos val="b"/>
        <c:numFmt formatCode="General" sourceLinked="0"/>
        <c:majorTickMark val="none"/>
        <c:minorTickMark val="none"/>
        <c:tickLblPos val="low"/>
        <c:spPr>
          <a:ln w="12700" cap="flat">
            <a:solidFill>
              <a:srgbClr val="E0E5EB"/>
            </a:solidFill>
            <a:prstDash val="solid"/>
            <a:round/>
          </a:ln>
        </c:spPr>
        <c:txPr>
          <a:bodyPr rot="0"/>
          <a:lstStyle/>
          <a:p>
            <a:pPr>
              <a:defRPr sz="1100" b="0" i="0" u="none" strike="noStrike">
                <a:solidFill>
                  <a:srgbClr val="2B3E50"/>
                </a:solidFill>
                <a:latin typeface="Microsoft YaHei"/>
              </a:defRPr>
            </a:pPr>
            <a:endParaRPr lang="zh-CN"/>
          </a:p>
        </c:txPr>
        <c:crossAx val="2059506464"/>
        <c:crosses val="autoZero"/>
        <c:auto val="1"/>
        <c:lblAlgn val="ctr"/>
        <c:lblOffset val="100"/>
        <c:noMultiLvlLbl val="1"/>
      </c:catAx>
      <c:valAx>
        <c:axId val="2059506464"/>
        <c:scaling>
          <c:orientation val="minMax"/>
        </c:scaling>
        <c:delete val="0"/>
        <c:axPos val="l"/>
        <c:majorGridlines>
          <c:spPr>
            <a:ln w="12700" cap="flat">
              <a:solidFill>
                <a:srgbClr val="E0E5EB"/>
              </a:solidFill>
              <a:prstDash val="solid"/>
              <a:round/>
            </a:ln>
          </c:spPr>
        </c:majorGridlines>
        <c:numFmt formatCode="0%" sourceLinked="0"/>
        <c:majorTickMark val="none"/>
        <c:minorTickMark val="none"/>
        <c:tickLblPos val="nextTo"/>
        <c:spPr>
          <a:ln w="12700" cap="flat">
            <a:noFill/>
            <a:prstDash val="solid"/>
            <a:round/>
          </a:ln>
        </c:spPr>
        <c:txPr>
          <a:bodyPr rot="0"/>
          <a:lstStyle/>
          <a:p>
            <a:pPr>
              <a:defRPr sz="1100" b="0" i="0" u="none" strike="noStrike">
                <a:solidFill>
                  <a:srgbClr val="44546A"/>
                </a:solidFill>
                <a:latin typeface="Calibri"/>
              </a:defRPr>
            </a:pPr>
            <a:endParaRPr lang="zh-CN"/>
          </a:p>
        </c:txPr>
        <c:crossAx val="2118917904"/>
        <c:crosses val="autoZero"/>
        <c:crossBetween val="between"/>
        <c:majorUnit val="0.175"/>
        <c:minorUnit val="0.08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roundedCorners val="0"/>
  <c:style val="18"/>
  <c:chart>
    <c:title>
      <c:tx>
        <c:rich>
          <a:bodyPr rot="0"/>
          <a:lstStyle/>
          <a:p>
            <a:pPr>
              <a:defRPr sz="1400" b="0" i="0" u="none" strike="noStrike">
                <a:solidFill>
                  <a:srgbClr val="595959"/>
                </a:solidFill>
                <a:latin typeface="Calibri"/>
              </a:defRPr>
            </a:pPr>
            <a:r>
              <a:rPr lang="zh-CN" altLang="en-US" sz="1400" b="0" i="0" u="none" strike="noStrike">
                <a:solidFill>
                  <a:srgbClr val="595959"/>
                </a:solidFill>
                <a:latin typeface="Calibri"/>
              </a:rPr>
              <a:t>风险汇总</a:t>
            </a:r>
          </a:p>
        </c:rich>
      </c:tx>
      <c:layout>
        <c:manualLayout>
          <c:xMode val="edge"/>
          <c:yMode val="edge"/>
          <c:x val="0.449261"/>
          <c:y val="0.0"/>
          <c:w val="0.101479"/>
          <c:h val="0.210783"/>
        </c:manualLayout>
      </c:layout>
      <c:overlay val="1"/>
      <c:spPr>
        <a:noFill/>
        <a:effectLst/>
      </c:spPr>
    </c:title>
    <c:autoTitleDeleted val="0"/>
    <c:plotArea>
      <c:layout>
        <c:manualLayout>
          <c:layoutTarget val="inner"/>
          <c:xMode val="edge"/>
          <c:yMode val="edge"/>
          <c:x val="0.0185291"/>
          <c:y val="0.210783"/>
          <c:w val="0.976471"/>
          <c:h val="0.661446"/>
        </c:manualLayout>
      </c:layout>
      <c:lineChart>
        <c:grouping val="standard"/>
        <c:varyColors val="0"/>
        <c:ser>
          <c:idx val="0"/>
          <c:order val="0"/>
          <c:tx>
            <c:strRef>
              <c:f>Sheet1!$B$1</c:f>
              <c:strCache>
                <c:ptCount val="1"/>
                <c:pt idx="0">
                  <c:v>Series1</c:v>
                </c:pt>
              </c:strCache>
            </c:strRef>
          </c:tx>
          <c:spPr>
            <a:ln w="28575" cap="rnd">
              <a:solidFill>
                <a:schemeClr val="accent1"/>
              </a:solidFill>
              <a:prstDash val="solid"/>
              <a:round/>
            </a:ln>
            <a:effectLst/>
          </c:spPr>
          <c:marker>
            <c:symbol val="none"/>
          </c:marker>
          <c:cat>
            <c:strRef>
              <c:f>Sheet1!$A$2:$A$14</c:f>
              <c:strCache>
                <c:ptCount val="13"/>
                <c:pt idx="0">
                  <c:v>网络游戏</c:v>
                </c:pt>
                <c:pt idx="1">
                  <c:v>腾讯QQ专区</c:v>
                </c:pt>
                <c:pt idx="2">
                  <c:v>游戏点卡</c:v>
                </c:pt>
                <c:pt idx="3">
                  <c:v>数码3c配件</c:v>
                </c:pt>
                <c:pt idx="4">
                  <c:v>手机配件</c:v>
                </c:pt>
                <c:pt idx="5">
                  <c:v>话费充值</c:v>
                </c:pt>
                <c:pt idx="6">
                  <c:v>摩托车/装备/配件</c:v>
                </c:pt>
                <c:pt idx="7">
                  <c:v>男女内衣</c:v>
                </c:pt>
                <c:pt idx="8">
                  <c:v>洗护用品</c:v>
                </c:pt>
                <c:pt idx="9">
                  <c:v>保健品</c:v>
                </c:pt>
                <c:pt idx="10">
                  <c:v>母婴食品</c:v>
                </c:pt>
                <c:pt idx="11">
                  <c:v>美容护肤</c:v>
                </c:pt>
                <c:pt idx="12">
                  <c:v>男装</c:v>
                </c:pt>
              </c:strCache>
            </c:strRef>
          </c:cat>
          <c:val>
            <c:numRef>
              <c:f>Sheet1!$B$2:$B$14</c:f>
              <c:numCache>
                <c:formatCode>General</c:formatCode>
                <c:ptCount val="13"/>
                <c:pt idx="0">
                  <c:v>0.28</c:v>
                </c:pt>
                <c:pt idx="1">
                  <c:v>0.25</c:v>
                </c:pt>
                <c:pt idx="2">
                  <c:v>0.25</c:v>
                </c:pt>
                <c:pt idx="3">
                  <c:v>0.21</c:v>
                </c:pt>
                <c:pt idx="4">
                  <c:v>0.19</c:v>
                </c:pt>
                <c:pt idx="5">
                  <c:v>0.18</c:v>
                </c:pt>
                <c:pt idx="6">
                  <c:v>0.16</c:v>
                </c:pt>
                <c:pt idx="7">
                  <c:v>0.12</c:v>
                </c:pt>
                <c:pt idx="8">
                  <c:v>0.08</c:v>
                </c:pt>
                <c:pt idx="9">
                  <c:v>0.08</c:v>
                </c:pt>
                <c:pt idx="10">
                  <c:v>0.06</c:v>
                </c:pt>
                <c:pt idx="11">
                  <c:v>0.03</c:v>
                </c:pt>
                <c:pt idx="12">
                  <c:v>0.01</c:v>
                </c:pt>
              </c:numCache>
            </c:numRef>
          </c:val>
          <c:smooth val="0"/>
        </c:ser>
        <c:dLbls>
          <c:showLegendKey val="0"/>
          <c:showVal val="0"/>
          <c:showCatName val="0"/>
          <c:showSerName val="0"/>
          <c:showPercent val="0"/>
          <c:showBubbleSize val="0"/>
        </c:dLbls>
        <c:smooth val="0"/>
        <c:axId val="-2071620176"/>
        <c:axId val="-2071769920"/>
      </c:lineChart>
      <c:catAx>
        <c:axId val="-2071620176"/>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sz="1000" b="0" i="0" u="none" strike="noStrike">
                <a:solidFill>
                  <a:srgbClr val="595959"/>
                </a:solidFill>
                <a:latin typeface="Microsoft YaHei"/>
              </a:defRPr>
            </a:pPr>
            <a:endParaRPr lang="zh-CN"/>
          </a:p>
        </c:txPr>
        <c:crossAx val="-2071769920"/>
        <c:crosses val="autoZero"/>
        <c:auto val="1"/>
        <c:lblAlgn val="ctr"/>
        <c:lblOffset val="100"/>
        <c:noMultiLvlLbl val="1"/>
      </c:catAx>
      <c:valAx>
        <c:axId val="-2071769920"/>
        <c:scaling>
          <c:orientation val="minMax"/>
        </c:scaling>
        <c:delete val="0"/>
        <c:axPos val="l"/>
        <c:majorGridlines>
          <c:spPr>
            <a:ln w="12700" cap="flat">
              <a:solidFill>
                <a:srgbClr val="D9D9D9"/>
              </a:solidFill>
              <a:prstDash val="solid"/>
              <a:round/>
            </a:ln>
          </c:spPr>
        </c:majorGridlines>
        <c:numFmt formatCode="0.##" sourceLinked="0"/>
        <c:majorTickMark val="none"/>
        <c:minorTickMark val="none"/>
        <c:tickLblPos val="none"/>
        <c:spPr>
          <a:ln w="12700" cap="flat">
            <a:noFill/>
            <a:prstDash val="solid"/>
            <a:round/>
          </a:ln>
        </c:spPr>
        <c:txPr>
          <a:bodyPr rot="0"/>
          <a:lstStyle/>
          <a:p>
            <a:pPr>
              <a:defRPr sz="900" b="0" i="0" u="none" strike="noStrike">
                <a:solidFill>
                  <a:srgbClr val="595959"/>
                </a:solidFill>
                <a:latin typeface="Calibri"/>
              </a:defRPr>
            </a:pPr>
            <a:endParaRPr lang="zh-CN"/>
          </a:p>
        </c:txPr>
        <c:crossAx val="-2071620176"/>
        <c:crosses val="autoZero"/>
        <c:crossBetween val="between"/>
        <c:majorUnit val="0.075"/>
        <c:minorUnit val="0.0375"/>
      </c:valAx>
      <c:spPr>
        <a:noFill/>
        <a:ln w="12700" cap="flat">
          <a:noFill/>
          <a:miter lim="400000"/>
        </a:ln>
        <a:effectLst/>
      </c:spPr>
    </c:plotArea>
    <c:plotVisOnly val="1"/>
    <c:dispBlanksAs val="gap"/>
    <c:showDLblsOverMax val="1"/>
  </c:chart>
  <c:spPr>
    <a:noFill/>
    <a:ln w="12700" cap="flat">
      <a:solidFill>
        <a:schemeClr val="accent1"/>
      </a:solidFill>
      <a:prstDash val="solid"/>
      <a:round/>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roundedCorners val="0"/>
  <c:style val="18"/>
  <c:chart>
    <c:title>
      <c:tx>
        <c:rich>
          <a:bodyPr rot="0"/>
          <a:lstStyle/>
          <a:p>
            <a:pPr>
              <a:defRPr sz="1400" b="0" i="0" u="none" strike="noStrike">
                <a:solidFill>
                  <a:srgbClr val="595959"/>
                </a:solidFill>
                <a:latin typeface="Microsoft YaHei" charset="-122"/>
                <a:ea typeface="Microsoft YaHei" charset="-122"/>
                <a:cs typeface="Microsoft YaHei" charset="-122"/>
              </a:defRPr>
            </a:pPr>
            <a:r>
              <a:rPr lang="zh-CN" altLang="en-US" sz="1400" b="0" i="0" u="none" strike="noStrike">
                <a:solidFill>
                  <a:srgbClr val="595959"/>
                </a:solidFill>
                <a:latin typeface="Microsoft YaHei" charset="-122"/>
                <a:ea typeface="Microsoft YaHei" charset="-122"/>
                <a:cs typeface="Microsoft YaHei" charset="-122"/>
              </a:rPr>
              <a:t>小额借贷</a:t>
            </a:r>
          </a:p>
        </c:rich>
      </c:tx>
      <c:layout>
        <c:manualLayout>
          <c:xMode val="edge"/>
          <c:yMode val="edge"/>
          <c:x val="0.406754"/>
          <c:y val="0.0"/>
          <c:w val="0.217561"/>
          <c:h val="0.15699"/>
        </c:manualLayout>
      </c:layout>
      <c:overlay val="1"/>
      <c:spPr>
        <a:noFill/>
        <a:effectLst/>
      </c:spPr>
    </c:title>
    <c:autoTitleDeleted val="0"/>
    <c:plotArea>
      <c:layout>
        <c:manualLayout>
          <c:layoutTarget val="inner"/>
          <c:xMode val="edge"/>
          <c:yMode val="edge"/>
          <c:x val="0.133544"/>
          <c:y val="0.15699"/>
          <c:w val="0.763981"/>
          <c:h val="0.551808"/>
        </c:manualLayout>
      </c:layout>
      <c:barChart>
        <c:barDir val="col"/>
        <c:grouping val="clustered"/>
        <c:varyColors val="0"/>
        <c:ser>
          <c:idx val="0"/>
          <c:order val="0"/>
          <c:tx>
            <c:strRef>
              <c:f>Sheet1!$B$1</c:f>
              <c:strCache>
                <c:ptCount val="1"/>
                <c:pt idx="0">
                  <c:v>page_rank</c:v>
                </c:pt>
              </c:strCache>
            </c:strRef>
          </c:tx>
          <c:spPr>
            <a:solidFill>
              <a:srgbClr val="0A74DA"/>
            </a:solidFill>
            <a:ln w="12700" cap="flat">
              <a:noFill/>
              <a:miter lim="400000"/>
            </a:ln>
            <a:effectLst/>
          </c:spPr>
          <c:invertIfNegative val="0"/>
          <c:cat>
            <c:strRef>
              <c:f>Sheet1!$A$2:$A$4</c:f>
              <c:strCache>
                <c:ptCount val="3"/>
                <c:pt idx="0">
                  <c:v>低分段</c:v>
                </c:pt>
                <c:pt idx="1">
                  <c:v>中分段</c:v>
                </c:pt>
                <c:pt idx="2">
                  <c:v>高分段</c:v>
                </c:pt>
              </c:strCache>
            </c:strRef>
          </c:cat>
          <c:val>
            <c:numRef>
              <c:f>Sheet1!$B$2:$B$4</c:f>
              <c:numCache>
                <c:formatCode>General</c:formatCode>
                <c:ptCount val="3"/>
                <c:pt idx="0">
                  <c:v>1000.0</c:v>
                </c:pt>
                <c:pt idx="1">
                  <c:v>200.0</c:v>
                </c:pt>
                <c:pt idx="2">
                  <c:v>50.0</c:v>
                </c:pt>
              </c:numCache>
            </c:numRef>
          </c:val>
        </c:ser>
        <c:dLbls>
          <c:showLegendKey val="0"/>
          <c:showVal val="0"/>
          <c:showCatName val="0"/>
          <c:showSerName val="0"/>
          <c:showPercent val="0"/>
          <c:showBubbleSize val="0"/>
        </c:dLbls>
        <c:gapWidth val="219"/>
        <c:overlap val="-27"/>
        <c:axId val="-2128549568"/>
        <c:axId val="-2123544816"/>
      </c:barChart>
      <c:lineChart>
        <c:grouping val="standard"/>
        <c:varyColors val="0"/>
        <c:ser>
          <c:idx val="1"/>
          <c:order val="1"/>
          <c:tx>
            <c:strRef>
              <c:f>Sheet1!$C$1</c:f>
              <c:strCache>
                <c:ptCount val="1"/>
                <c:pt idx="0">
                  <c:v>违约率</c:v>
                </c:pt>
              </c:strCache>
            </c:strRef>
          </c:tx>
          <c:spPr>
            <a:ln w="28575" cap="rnd">
              <a:solidFill>
                <a:schemeClr val="accent2"/>
              </a:solidFill>
              <a:prstDash val="solid"/>
              <a:round/>
            </a:ln>
            <a:effectLst/>
          </c:spPr>
          <c:marker>
            <c:symbol val="none"/>
          </c:marker>
          <c:cat>
            <c:strRef>
              <c:f>Sheet1!$A$2:$A$4</c:f>
              <c:strCache>
                <c:ptCount val="3"/>
                <c:pt idx="0">
                  <c:v>低分段</c:v>
                </c:pt>
                <c:pt idx="1">
                  <c:v>中分段</c:v>
                </c:pt>
                <c:pt idx="2">
                  <c:v>高分段</c:v>
                </c:pt>
              </c:strCache>
            </c:strRef>
          </c:cat>
          <c:val>
            <c:numRef>
              <c:f>Sheet1!$C$2:$C$4</c:f>
              <c:numCache>
                <c:formatCode>General</c:formatCode>
                <c:ptCount val="3"/>
                <c:pt idx="0">
                  <c:v>15.0</c:v>
                </c:pt>
                <c:pt idx="1">
                  <c:v>8.0</c:v>
                </c:pt>
                <c:pt idx="2">
                  <c:v>3.0</c:v>
                </c:pt>
              </c:numCache>
            </c:numRef>
          </c:val>
          <c:smooth val="0"/>
        </c:ser>
        <c:dLbls>
          <c:showLegendKey val="0"/>
          <c:showVal val="0"/>
          <c:showCatName val="0"/>
          <c:showSerName val="0"/>
          <c:showPercent val="0"/>
          <c:showBubbleSize val="0"/>
        </c:dLbls>
        <c:marker val="1"/>
        <c:smooth val="0"/>
        <c:axId val="-2126760256"/>
        <c:axId val="-2127745328"/>
      </c:lineChart>
      <c:catAx>
        <c:axId val="-2128549568"/>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sz="1050" b="0" i="0" u="none" strike="noStrike">
                <a:solidFill>
                  <a:srgbClr val="595959"/>
                </a:solidFill>
                <a:latin typeface="Microsoft YaHei" charset="-122"/>
                <a:ea typeface="Microsoft YaHei" charset="-122"/>
                <a:cs typeface="Microsoft YaHei" charset="-122"/>
              </a:defRPr>
            </a:pPr>
            <a:endParaRPr lang="zh-CN"/>
          </a:p>
        </c:txPr>
        <c:crossAx val="-2123544816"/>
        <c:crosses val="autoZero"/>
        <c:auto val="1"/>
        <c:lblAlgn val="ctr"/>
        <c:lblOffset val="100"/>
        <c:noMultiLvlLbl val="1"/>
      </c:catAx>
      <c:valAx>
        <c:axId val="-2123544816"/>
        <c:scaling>
          <c:orientation val="minMax"/>
        </c:scaling>
        <c:delete val="0"/>
        <c:axPos val="l"/>
        <c:majorGridlines>
          <c:spPr>
            <a:ln w="12700" cap="flat">
              <a:solidFill>
                <a:srgbClr val="D9D9D9"/>
              </a:solidFill>
              <a:prstDash val="solid"/>
              <a:round/>
            </a:ln>
          </c:spPr>
        </c:majorGridlines>
        <c:numFmt formatCode="0" sourceLinked="0"/>
        <c:majorTickMark val="none"/>
        <c:minorTickMark val="none"/>
        <c:tickLblPos val="none"/>
        <c:spPr>
          <a:ln w="12700" cap="flat">
            <a:noFill/>
            <a:prstDash val="solid"/>
            <a:round/>
          </a:ln>
        </c:spPr>
        <c:txPr>
          <a:bodyPr rot="0"/>
          <a:lstStyle/>
          <a:p>
            <a:pPr>
              <a:defRPr sz="900" b="0" i="0" u="none" strike="noStrike">
                <a:solidFill>
                  <a:srgbClr val="595959"/>
                </a:solidFill>
                <a:latin typeface="Microsoft YaHei"/>
              </a:defRPr>
            </a:pPr>
            <a:endParaRPr lang="zh-CN"/>
          </a:p>
        </c:txPr>
        <c:crossAx val="-2128549568"/>
        <c:crosses val="autoZero"/>
        <c:crossBetween val="between"/>
        <c:majorUnit val="250.0"/>
        <c:minorUnit val="125.0"/>
      </c:valAx>
      <c:catAx>
        <c:axId val="-2126760256"/>
        <c:scaling>
          <c:orientation val="minMax"/>
        </c:scaling>
        <c:delete val="0"/>
        <c:axPos val="b"/>
        <c:numFmt formatCode="General" sourceLinked="0"/>
        <c:majorTickMark val="out"/>
        <c:minorTickMark val="none"/>
        <c:tickLblPos val="none"/>
        <c:spPr>
          <a:ln w="12700" cap="flat">
            <a:noFill/>
            <a:prstDash val="solid"/>
            <a:round/>
          </a:ln>
        </c:spPr>
        <c:crossAx val="-2127745328"/>
        <c:crosses val="autoZero"/>
        <c:auto val="1"/>
        <c:lblAlgn val="ctr"/>
        <c:lblOffset val="100"/>
        <c:noMultiLvlLbl val="1"/>
      </c:catAx>
      <c:valAx>
        <c:axId val="-2127745328"/>
        <c:scaling>
          <c:orientation val="minMax"/>
        </c:scaling>
        <c:delete val="0"/>
        <c:axPos val="r"/>
        <c:numFmt formatCode="0" sourceLinked="0"/>
        <c:majorTickMark val="none"/>
        <c:minorTickMark val="none"/>
        <c:tickLblPos val="none"/>
        <c:spPr>
          <a:ln w="12700" cap="flat">
            <a:noFill/>
            <a:prstDash val="solid"/>
            <a:round/>
          </a:ln>
        </c:spPr>
        <c:txPr>
          <a:bodyPr rot="0"/>
          <a:lstStyle/>
          <a:p>
            <a:pPr>
              <a:defRPr sz="900" b="0" i="0" u="none" strike="noStrike">
                <a:solidFill>
                  <a:srgbClr val="595959"/>
                </a:solidFill>
                <a:latin typeface="Microsoft YaHei"/>
              </a:defRPr>
            </a:pPr>
            <a:endParaRPr lang="zh-CN"/>
          </a:p>
        </c:txPr>
        <c:crossAx val="-2126760256"/>
        <c:crosses val="max"/>
        <c:crossBetween val="between"/>
        <c:majorUnit val="4.0"/>
        <c:minorUnit val="2.0"/>
      </c:valAx>
      <c:spPr>
        <a:noFill/>
        <a:ln w="12700" cap="flat">
          <a:noFill/>
          <a:miter lim="400000"/>
        </a:ln>
        <a:effectLst/>
      </c:spPr>
    </c:plotArea>
    <c:legend>
      <c:legendPos val="b"/>
      <c:layout>
        <c:manualLayout>
          <c:xMode val="edge"/>
          <c:yMode val="edge"/>
          <c:x val="0.0"/>
          <c:y val="0.921666"/>
          <c:w val="1.0"/>
          <c:h val="0.0783344"/>
        </c:manualLayout>
      </c:layout>
      <c:overlay val="1"/>
      <c:spPr>
        <a:noFill/>
        <a:ln w="12700" cap="flat">
          <a:noFill/>
          <a:miter lim="400000"/>
        </a:ln>
        <a:effectLst/>
      </c:spPr>
      <c:txPr>
        <a:bodyPr rot="0"/>
        <a:lstStyle/>
        <a:p>
          <a:pPr>
            <a:defRPr sz="900" b="0" i="0" u="none" strike="noStrike">
              <a:solidFill>
                <a:srgbClr val="595959"/>
              </a:solidFill>
              <a:latin typeface="Microsoft YaHei" charset="-122"/>
              <a:ea typeface="Microsoft YaHei" charset="-122"/>
              <a:cs typeface="Microsoft YaHei" charset="-122"/>
            </a:defRPr>
          </a:pPr>
          <a:endParaRPr lang="zh-CN"/>
        </a:p>
      </c:txPr>
    </c:legend>
    <c:plotVisOnly val="1"/>
    <c:dispBlanksAs val="gap"/>
    <c:showDLblsOverMax val="1"/>
  </c:chart>
  <c:spPr>
    <a:noFill/>
    <a:ln w="12700" cap="flat">
      <a:solidFill>
        <a:schemeClr val="accent1"/>
      </a:solidFill>
      <a:prstDash val="solid"/>
      <a:round/>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 name="Shape 31"/>
          <p:cNvSpPr>
            <a:spLocks noGrp="1" noRot="1" noChangeAspect="1"/>
          </p:cNvSpPr>
          <p:nvPr>
            <p:ph type="sldImg"/>
          </p:nvPr>
        </p:nvSpPr>
        <p:spPr>
          <a:xfrm>
            <a:off x="1143000" y="685800"/>
            <a:ext cx="4572000" cy="3429000"/>
          </a:xfrm>
          <a:prstGeom prst="rect">
            <a:avLst/>
          </a:prstGeom>
        </p:spPr>
        <p:txBody>
          <a:bodyPr/>
          <a:lstStyle/>
          <a:p>
            <a:endParaRPr/>
          </a:p>
        </p:txBody>
      </p:sp>
      <p:sp>
        <p:nvSpPr>
          <p:cNvPr id="32" name="Shape 3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76325250"/>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8" name="Shape 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和竖排文字">
    <p:bg>
      <p:bgPr>
        <a:solidFill>
          <a:srgbClr val="FFFFFF"/>
        </a:solidFill>
        <a:effectLst/>
      </p:bgPr>
    </p:bg>
    <p:spTree>
      <p:nvGrpSpPr>
        <p:cNvPr id="1" name=""/>
        <p:cNvGrpSpPr/>
        <p:nvPr/>
      </p:nvGrpSpPr>
      <p:grpSpPr>
        <a:xfrm>
          <a:off x="0" y="0"/>
          <a:ext cx="0" cy="0"/>
          <a:chOff x="0" y="0"/>
          <a:chExt cx="0" cy="0"/>
        </a:xfrm>
      </p:grpSpPr>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4"/>
            <a:ext cx="822960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标题文本</a:t>
            </a:r>
          </a:p>
        </p:txBody>
      </p:sp>
      <p:sp>
        <p:nvSpPr>
          <p:cNvPr id="3" name="Shape 3"/>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685800" rtl="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171450" marR="0" indent="-171450"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1pPr>
      <a:lvl2pPr marL="542925" marR="0" indent="-200025"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2pPr>
      <a:lvl3pPr marL="925830" marR="0" indent="-240030"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3pPr>
      <a:lvl4pPr marL="1305657" marR="0" indent="-276957"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4pPr>
      <a:lvl5pPr marL="1648557" marR="0" indent="-276957"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5pPr>
      <a:lvl6pPr marL="1991457" marR="0" indent="-276957"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6pPr>
      <a:lvl7pPr marL="2334357" marR="0" indent="-276957"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7pPr>
      <a:lvl8pPr marL="2677257" marR="0" indent="-276957"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8pPr>
      <a:lvl9pPr marL="3020157" marR="0" indent="-276957" algn="l" defTabSz="685800" rtl="0" latinLnBrk="0">
        <a:lnSpc>
          <a:spcPct val="90000"/>
        </a:lnSpc>
        <a:spcBef>
          <a:spcPts val="700"/>
        </a:spcBef>
        <a:spcAft>
          <a:spcPts val="0"/>
        </a:spcAft>
        <a:buClrTx/>
        <a:buSzPct val="100000"/>
        <a:buFont typeface="Arial"/>
        <a:buChar char="•"/>
        <a:tabLst/>
        <a:defRPr sz="21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jpe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 name="Shape 34"/>
          <p:cNvSpPr/>
          <p:nvPr/>
        </p:nvSpPr>
        <p:spPr>
          <a:xfrm>
            <a:off x="780154" y="2632185"/>
            <a:ext cx="4531148" cy="80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0">
                <a:solidFill>
                  <a:srgbClr val="002060"/>
                </a:solidFill>
                <a:latin typeface="Microsoft YaHei"/>
                <a:ea typeface="Microsoft YaHei"/>
                <a:cs typeface="Microsoft YaHei"/>
                <a:sym typeface="Microsoft YaHei"/>
              </a:defRPr>
            </a:lvl1pPr>
          </a:lstStyle>
          <a:p>
            <a:r>
              <a:t>大数据风控</a:t>
            </a:r>
          </a:p>
        </p:txBody>
      </p:sp>
      <p:sp>
        <p:nvSpPr>
          <p:cNvPr id="35" name="Shape 35"/>
          <p:cNvSpPr/>
          <p:nvPr/>
        </p:nvSpPr>
        <p:spPr>
          <a:xfrm>
            <a:off x="3776272" y="3731410"/>
            <a:ext cx="1262656"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002060"/>
                </a:solidFill>
                <a:latin typeface="Microsoft YaHei"/>
                <a:ea typeface="Microsoft YaHei"/>
                <a:cs typeface="Microsoft YaHei"/>
                <a:sym typeface="Microsoft YaHei"/>
              </a:defRPr>
            </a:lvl1pPr>
          </a:lstStyle>
          <a:p>
            <a:r>
              <a:t>王军</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247986" y="1517965"/>
            <a:ext cx="2735618" cy="1357884"/>
          </a:xfrm>
          <a:prstGeom prst="roundRect">
            <a:avLst>
              <a:gd name="adj" fmla="val 7379"/>
            </a:avLst>
          </a:prstGeom>
          <a:ln w="19050">
            <a:solidFill>
              <a:srgbClr val="1D96E1"/>
            </a:solidFill>
            <a:prstDash val="sysDash"/>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139" name="Shape 139"/>
          <p:cNvSpPr/>
          <p:nvPr/>
        </p:nvSpPr>
        <p:spPr>
          <a:xfrm>
            <a:off x="291342" y="63067"/>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140" name="Shape 140"/>
          <p:cNvSpPr/>
          <p:nvPr/>
        </p:nvSpPr>
        <p:spPr>
          <a:xfrm>
            <a:off x="1157026" y="1345475"/>
            <a:ext cx="637541" cy="3454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数据源</a:t>
            </a:r>
          </a:p>
        </p:txBody>
      </p:sp>
      <p:sp>
        <p:nvSpPr>
          <p:cNvPr id="141" name="Shape 141"/>
          <p:cNvSpPr/>
          <p:nvPr/>
        </p:nvSpPr>
        <p:spPr>
          <a:xfrm>
            <a:off x="666983" y="2089967"/>
            <a:ext cx="408941"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2B3E50"/>
                </a:solidFill>
                <a:latin typeface="Microsoft YaHei"/>
                <a:ea typeface="Microsoft YaHei"/>
                <a:cs typeface="Microsoft YaHei"/>
                <a:sym typeface="Microsoft YaHei"/>
              </a:defRPr>
            </a:lvl1pPr>
          </a:lstStyle>
          <a:p>
            <a:r>
              <a:t>工商</a:t>
            </a:r>
          </a:p>
        </p:txBody>
      </p:sp>
      <p:sp>
        <p:nvSpPr>
          <p:cNvPr id="142" name="Shape 142"/>
          <p:cNvSpPr/>
          <p:nvPr/>
        </p:nvSpPr>
        <p:spPr>
          <a:xfrm>
            <a:off x="632943" y="1766334"/>
            <a:ext cx="408940"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2B3E50"/>
                </a:solidFill>
                <a:latin typeface="Microsoft YaHei"/>
                <a:ea typeface="Microsoft YaHei"/>
                <a:cs typeface="Microsoft YaHei"/>
                <a:sym typeface="Microsoft YaHei"/>
              </a:defRPr>
            </a:lvl1pPr>
          </a:lstStyle>
          <a:p>
            <a:r>
              <a:t>社交</a:t>
            </a:r>
          </a:p>
        </p:txBody>
      </p:sp>
      <p:sp>
        <p:nvSpPr>
          <p:cNvPr id="143" name="Shape 143"/>
          <p:cNvSpPr/>
          <p:nvPr/>
        </p:nvSpPr>
        <p:spPr>
          <a:xfrm>
            <a:off x="720908" y="2391300"/>
            <a:ext cx="4089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2B3E50"/>
                </a:solidFill>
                <a:latin typeface="Microsoft YaHei"/>
                <a:ea typeface="Microsoft YaHei"/>
                <a:cs typeface="Microsoft YaHei"/>
                <a:sym typeface="Microsoft YaHei"/>
              </a:defRPr>
            </a:lvl1pPr>
          </a:lstStyle>
          <a:p>
            <a:r>
              <a:t>企业</a:t>
            </a:r>
          </a:p>
        </p:txBody>
      </p:sp>
      <p:sp>
        <p:nvSpPr>
          <p:cNvPr id="144" name="Shape 144"/>
          <p:cNvSpPr/>
          <p:nvPr/>
        </p:nvSpPr>
        <p:spPr>
          <a:xfrm>
            <a:off x="1414293" y="2436148"/>
            <a:ext cx="408941"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2B3E50"/>
                </a:solidFill>
                <a:latin typeface="Microsoft YaHei"/>
                <a:ea typeface="Microsoft YaHei"/>
                <a:cs typeface="Microsoft YaHei"/>
                <a:sym typeface="Microsoft YaHei"/>
              </a:defRPr>
            </a:lvl1pPr>
          </a:lstStyle>
          <a:p>
            <a:r>
              <a:t>电商</a:t>
            </a:r>
          </a:p>
        </p:txBody>
      </p:sp>
      <p:sp>
        <p:nvSpPr>
          <p:cNvPr id="145" name="Shape 145"/>
          <p:cNvSpPr/>
          <p:nvPr/>
        </p:nvSpPr>
        <p:spPr>
          <a:xfrm>
            <a:off x="976661" y="2488840"/>
            <a:ext cx="5613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2B3E50"/>
                </a:solidFill>
                <a:latin typeface="Microsoft YaHei"/>
                <a:ea typeface="Microsoft YaHei"/>
                <a:cs typeface="Microsoft YaHei"/>
                <a:sym typeface="Microsoft YaHei"/>
              </a:defRPr>
            </a:lvl1pPr>
          </a:lstStyle>
          <a:p>
            <a:r>
              <a:t>……</a:t>
            </a:r>
          </a:p>
        </p:txBody>
      </p:sp>
      <p:sp>
        <p:nvSpPr>
          <p:cNvPr id="146" name="Shape 146"/>
          <p:cNvSpPr/>
          <p:nvPr/>
        </p:nvSpPr>
        <p:spPr>
          <a:xfrm>
            <a:off x="1158395" y="1688761"/>
            <a:ext cx="8661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2B3E50"/>
                </a:solidFill>
                <a:latin typeface="Microsoft YaHei"/>
                <a:ea typeface="Microsoft YaHei"/>
                <a:cs typeface="Microsoft YaHei"/>
                <a:sym typeface="Microsoft YaHei"/>
              </a:defRPr>
            </a:lvl1pPr>
          </a:lstStyle>
          <a:p>
            <a:r>
              <a:t>移动运营商</a:t>
            </a:r>
          </a:p>
        </p:txBody>
      </p:sp>
      <p:sp>
        <p:nvSpPr>
          <p:cNvPr id="147" name="Shape 147"/>
          <p:cNvSpPr/>
          <p:nvPr/>
        </p:nvSpPr>
        <p:spPr>
          <a:xfrm>
            <a:off x="1807441" y="2049993"/>
            <a:ext cx="4089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2B3E50"/>
                </a:solidFill>
                <a:latin typeface="Microsoft YaHei"/>
                <a:ea typeface="Microsoft YaHei"/>
                <a:cs typeface="Microsoft YaHei"/>
                <a:sym typeface="Microsoft YaHei"/>
              </a:defRPr>
            </a:lvl1pPr>
          </a:lstStyle>
          <a:p>
            <a:r>
              <a:t>司法</a:t>
            </a:r>
          </a:p>
        </p:txBody>
      </p:sp>
      <p:sp>
        <p:nvSpPr>
          <p:cNvPr id="148" name="Shape 148"/>
          <p:cNvSpPr/>
          <p:nvPr/>
        </p:nvSpPr>
        <p:spPr>
          <a:xfrm>
            <a:off x="1146200" y="2149318"/>
            <a:ext cx="5613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2B3E50"/>
                </a:solidFill>
                <a:latin typeface="Microsoft YaHei"/>
                <a:ea typeface="Microsoft YaHei"/>
                <a:cs typeface="Microsoft YaHei"/>
                <a:sym typeface="Microsoft YaHei"/>
              </a:defRPr>
            </a:lvl1pPr>
          </a:lstStyle>
          <a:p>
            <a:r>
              <a:t>黑名单</a:t>
            </a:r>
          </a:p>
        </p:txBody>
      </p:sp>
      <p:sp>
        <p:nvSpPr>
          <p:cNvPr id="149" name="Shape 149"/>
          <p:cNvSpPr/>
          <p:nvPr/>
        </p:nvSpPr>
        <p:spPr>
          <a:xfrm>
            <a:off x="3582331" y="2399063"/>
            <a:ext cx="1082041"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150000"/>
              </a:lnSpc>
              <a:defRPr sz="1100">
                <a:solidFill>
                  <a:srgbClr val="2B3E50"/>
                </a:solidFill>
                <a:latin typeface="Microsoft YaHei"/>
                <a:ea typeface="Microsoft YaHei"/>
                <a:cs typeface="Microsoft YaHei"/>
                <a:sym typeface="Microsoft YaHei"/>
              </a:defRPr>
            </a:pPr>
            <a:r>
              <a:t>脏数据过滤</a:t>
            </a:r>
          </a:p>
          <a:p>
            <a:pPr algn="ctr">
              <a:lnSpc>
                <a:spcPct val="150000"/>
              </a:lnSpc>
              <a:defRPr sz="1100">
                <a:solidFill>
                  <a:srgbClr val="2B3E50"/>
                </a:solidFill>
                <a:latin typeface="Microsoft YaHei"/>
                <a:ea typeface="Microsoft YaHei"/>
                <a:cs typeface="Microsoft YaHei"/>
                <a:sym typeface="Microsoft YaHei"/>
              </a:defRPr>
            </a:pPr>
            <a:r>
              <a:t>数据有效性检验</a:t>
            </a:r>
          </a:p>
        </p:txBody>
      </p:sp>
      <p:pic>
        <p:nvPicPr>
          <p:cNvPr id="150" name="image7.pdf"/>
          <p:cNvPicPr>
            <a:picLocks noChangeAspect="1"/>
          </p:cNvPicPr>
          <p:nvPr/>
        </p:nvPicPr>
        <p:blipFill>
          <a:blip r:embed="rId2">
            <a:extLst/>
          </a:blip>
          <a:stretch>
            <a:fillRect/>
          </a:stretch>
        </p:blipFill>
        <p:spPr>
          <a:xfrm>
            <a:off x="3180601" y="2108787"/>
            <a:ext cx="239111" cy="159408"/>
          </a:xfrm>
          <a:prstGeom prst="rect">
            <a:avLst/>
          </a:prstGeom>
          <a:ln w="12700">
            <a:miter lim="400000"/>
          </a:ln>
        </p:spPr>
      </p:pic>
      <p:grpSp>
        <p:nvGrpSpPr>
          <p:cNvPr id="156" name="Group 156"/>
          <p:cNvGrpSpPr/>
          <p:nvPr/>
        </p:nvGrpSpPr>
        <p:grpSpPr>
          <a:xfrm>
            <a:off x="6433796" y="2022387"/>
            <a:ext cx="1041381" cy="667399"/>
            <a:chOff x="0" y="0"/>
            <a:chExt cx="1041380" cy="667398"/>
          </a:xfrm>
        </p:grpSpPr>
        <p:pic>
          <p:nvPicPr>
            <p:cNvPr id="151" name="image19.pdf"/>
            <p:cNvPicPr>
              <a:picLocks noChangeAspect="1"/>
            </p:cNvPicPr>
            <p:nvPr/>
          </p:nvPicPr>
          <p:blipFill>
            <a:blip r:embed="rId3">
              <a:extLst/>
            </a:blip>
            <a:stretch>
              <a:fillRect/>
            </a:stretch>
          </p:blipFill>
          <p:spPr>
            <a:xfrm>
              <a:off x="181748" y="6387"/>
              <a:ext cx="315293" cy="355716"/>
            </a:xfrm>
            <a:prstGeom prst="rect">
              <a:avLst/>
            </a:prstGeom>
            <a:ln w="12700" cap="flat">
              <a:noFill/>
              <a:miter lim="400000"/>
            </a:ln>
            <a:effectLst/>
          </p:spPr>
        </p:pic>
        <p:pic>
          <p:nvPicPr>
            <p:cNvPr id="152" name="image19.pdf"/>
            <p:cNvPicPr>
              <a:picLocks noChangeAspect="1"/>
            </p:cNvPicPr>
            <p:nvPr/>
          </p:nvPicPr>
          <p:blipFill>
            <a:blip r:embed="rId3">
              <a:extLst/>
            </a:blip>
            <a:stretch>
              <a:fillRect/>
            </a:stretch>
          </p:blipFill>
          <p:spPr>
            <a:xfrm>
              <a:off x="-1" y="311683"/>
              <a:ext cx="315294" cy="355716"/>
            </a:xfrm>
            <a:prstGeom prst="rect">
              <a:avLst/>
            </a:prstGeom>
            <a:ln w="12700" cap="flat">
              <a:noFill/>
              <a:miter lim="400000"/>
            </a:ln>
            <a:effectLst/>
          </p:spPr>
        </p:pic>
        <p:pic>
          <p:nvPicPr>
            <p:cNvPr id="153" name="image19.pdf"/>
            <p:cNvPicPr>
              <a:picLocks noChangeAspect="1"/>
            </p:cNvPicPr>
            <p:nvPr/>
          </p:nvPicPr>
          <p:blipFill>
            <a:blip r:embed="rId3">
              <a:extLst/>
            </a:blip>
            <a:stretch>
              <a:fillRect/>
            </a:stretch>
          </p:blipFill>
          <p:spPr>
            <a:xfrm>
              <a:off x="363496" y="311683"/>
              <a:ext cx="315294" cy="355716"/>
            </a:xfrm>
            <a:prstGeom prst="rect">
              <a:avLst/>
            </a:prstGeom>
            <a:ln w="12700" cap="flat">
              <a:noFill/>
              <a:miter lim="400000"/>
            </a:ln>
            <a:effectLst/>
          </p:spPr>
        </p:pic>
        <p:pic>
          <p:nvPicPr>
            <p:cNvPr id="154" name="image19.pdf"/>
            <p:cNvPicPr>
              <a:picLocks noChangeAspect="1"/>
            </p:cNvPicPr>
            <p:nvPr/>
          </p:nvPicPr>
          <p:blipFill>
            <a:blip r:embed="rId3">
              <a:extLst/>
            </a:blip>
            <a:stretch>
              <a:fillRect/>
            </a:stretch>
          </p:blipFill>
          <p:spPr>
            <a:xfrm>
              <a:off x="542956" y="0"/>
              <a:ext cx="315293" cy="355715"/>
            </a:xfrm>
            <a:prstGeom prst="rect">
              <a:avLst/>
            </a:prstGeom>
            <a:ln w="12700" cap="flat">
              <a:noFill/>
              <a:miter lim="400000"/>
            </a:ln>
            <a:effectLst/>
          </p:spPr>
        </p:pic>
        <p:pic>
          <p:nvPicPr>
            <p:cNvPr id="155" name="image19.pdf"/>
            <p:cNvPicPr>
              <a:picLocks noChangeAspect="1"/>
            </p:cNvPicPr>
            <p:nvPr/>
          </p:nvPicPr>
          <p:blipFill>
            <a:blip r:embed="rId3">
              <a:extLst/>
            </a:blip>
            <a:stretch>
              <a:fillRect/>
            </a:stretch>
          </p:blipFill>
          <p:spPr>
            <a:xfrm>
              <a:off x="726087" y="303989"/>
              <a:ext cx="315294" cy="355715"/>
            </a:xfrm>
            <a:prstGeom prst="rect">
              <a:avLst/>
            </a:prstGeom>
            <a:ln w="12700" cap="flat">
              <a:noFill/>
              <a:miter lim="400000"/>
            </a:ln>
            <a:effectLst/>
          </p:spPr>
        </p:pic>
      </p:grpSp>
      <p:sp>
        <p:nvSpPr>
          <p:cNvPr id="157" name="Shape 157"/>
          <p:cNvSpPr/>
          <p:nvPr/>
        </p:nvSpPr>
        <p:spPr>
          <a:xfrm>
            <a:off x="5586677" y="1631127"/>
            <a:ext cx="2735618" cy="1357884"/>
          </a:xfrm>
          <a:prstGeom prst="roundRect">
            <a:avLst>
              <a:gd name="adj" fmla="val 7379"/>
            </a:avLst>
          </a:prstGeom>
          <a:ln w="19050">
            <a:solidFill>
              <a:srgbClr val="1D96E1"/>
            </a:solidFill>
            <a:prstDash val="sysDash"/>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pic>
        <p:nvPicPr>
          <p:cNvPr id="158" name="image7.pdf"/>
          <p:cNvPicPr>
            <a:picLocks noChangeAspect="1"/>
          </p:cNvPicPr>
          <p:nvPr/>
        </p:nvPicPr>
        <p:blipFill>
          <a:blip r:embed="rId2">
            <a:extLst/>
          </a:blip>
          <a:stretch>
            <a:fillRect/>
          </a:stretch>
        </p:blipFill>
        <p:spPr>
          <a:xfrm>
            <a:off x="4924009" y="2203944"/>
            <a:ext cx="239111" cy="159408"/>
          </a:xfrm>
          <a:prstGeom prst="rect">
            <a:avLst/>
          </a:prstGeom>
          <a:ln w="12700">
            <a:miter lim="400000"/>
          </a:ln>
        </p:spPr>
      </p:pic>
      <p:pic>
        <p:nvPicPr>
          <p:cNvPr id="159" name="image20.pdf"/>
          <p:cNvPicPr>
            <a:picLocks noChangeAspect="1"/>
          </p:cNvPicPr>
          <p:nvPr/>
        </p:nvPicPr>
        <p:blipFill>
          <a:blip r:embed="rId4">
            <a:extLst/>
          </a:blip>
          <a:stretch>
            <a:fillRect/>
          </a:stretch>
        </p:blipFill>
        <p:spPr>
          <a:xfrm>
            <a:off x="1052013" y="3820107"/>
            <a:ext cx="987118" cy="1048351"/>
          </a:xfrm>
          <a:prstGeom prst="rect">
            <a:avLst/>
          </a:prstGeom>
          <a:ln w="12700">
            <a:miter lim="400000"/>
          </a:ln>
        </p:spPr>
      </p:pic>
      <p:pic>
        <p:nvPicPr>
          <p:cNvPr id="160" name="image7.pdf"/>
          <p:cNvPicPr>
            <a:picLocks noChangeAspect="1"/>
          </p:cNvPicPr>
          <p:nvPr/>
        </p:nvPicPr>
        <p:blipFill>
          <a:blip r:embed="rId2">
            <a:extLst/>
          </a:blip>
          <a:stretch>
            <a:fillRect/>
          </a:stretch>
        </p:blipFill>
        <p:spPr>
          <a:xfrm flipH="1">
            <a:off x="5594925" y="4116754"/>
            <a:ext cx="239111" cy="159408"/>
          </a:xfrm>
          <a:prstGeom prst="rect">
            <a:avLst/>
          </a:prstGeom>
          <a:ln w="12700">
            <a:miter lim="400000"/>
          </a:ln>
        </p:spPr>
      </p:pic>
      <p:sp>
        <p:nvSpPr>
          <p:cNvPr id="161" name="Shape 161"/>
          <p:cNvSpPr/>
          <p:nvPr/>
        </p:nvSpPr>
        <p:spPr>
          <a:xfrm>
            <a:off x="365322" y="5340536"/>
            <a:ext cx="8517908" cy="1274685"/>
          </a:xfrm>
          <a:prstGeom prst="roundRect">
            <a:avLst>
              <a:gd name="adj" fmla="val 7379"/>
            </a:avLst>
          </a:prstGeom>
          <a:ln w="19050">
            <a:solidFill>
              <a:srgbClr val="D9D9D9"/>
            </a:solidFill>
            <a:prstDash val="sysDash"/>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162" name="Shape 162"/>
          <p:cNvSpPr/>
          <p:nvPr/>
        </p:nvSpPr>
        <p:spPr>
          <a:xfrm>
            <a:off x="552946" y="5169082"/>
            <a:ext cx="685303" cy="307777"/>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600">
                <a:solidFill>
                  <a:srgbClr val="FFFFFF"/>
                </a:solidFill>
                <a:latin typeface="Microsoft YaHei"/>
                <a:ea typeface="Microsoft YaHei"/>
                <a:cs typeface="Microsoft YaHei"/>
                <a:sym typeface="Microsoft YaHei"/>
              </a:defRPr>
            </a:lvl1pPr>
          </a:lstStyle>
          <a:p>
            <a:pPr algn="ctr"/>
            <a:r>
              <a:rPr sz="1400"/>
              <a:t>示例</a:t>
            </a:r>
          </a:p>
        </p:txBody>
      </p:sp>
      <p:sp>
        <p:nvSpPr>
          <p:cNvPr id="163" name="Shape 163"/>
          <p:cNvSpPr/>
          <p:nvPr/>
        </p:nvSpPr>
        <p:spPr>
          <a:xfrm>
            <a:off x="6110415" y="4493050"/>
            <a:ext cx="1640841"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150000"/>
              </a:lnSpc>
              <a:defRPr sz="1100">
                <a:solidFill>
                  <a:srgbClr val="2B3E50"/>
                </a:solidFill>
                <a:latin typeface="Microsoft YaHei"/>
                <a:ea typeface="Microsoft YaHei"/>
                <a:cs typeface="Microsoft YaHei"/>
                <a:sym typeface="Microsoft YaHei"/>
              </a:defRPr>
            </a:pPr>
            <a:r>
              <a:t>自动化穷举验证</a:t>
            </a:r>
          </a:p>
          <a:p>
            <a:pPr algn="ctr">
              <a:lnSpc>
                <a:spcPct val="150000"/>
              </a:lnSpc>
              <a:defRPr sz="1100">
                <a:solidFill>
                  <a:srgbClr val="2B3E50"/>
                </a:solidFill>
                <a:latin typeface="Microsoft YaHei"/>
                <a:ea typeface="Microsoft YaHei"/>
                <a:cs typeface="Microsoft YaHei"/>
                <a:sym typeface="Microsoft YaHei"/>
              </a:defRPr>
            </a:pPr>
            <a:r>
              <a:t>摆脱人力和业务经验壁垒</a:t>
            </a:r>
          </a:p>
        </p:txBody>
      </p:sp>
      <p:pic>
        <p:nvPicPr>
          <p:cNvPr id="164" name="image13.pdf"/>
          <p:cNvPicPr>
            <a:picLocks noChangeAspect="1"/>
          </p:cNvPicPr>
          <p:nvPr/>
        </p:nvPicPr>
        <p:blipFill>
          <a:blip r:embed="rId5">
            <a:extLst/>
          </a:blip>
          <a:stretch>
            <a:fillRect/>
          </a:stretch>
        </p:blipFill>
        <p:spPr>
          <a:xfrm>
            <a:off x="6648980" y="3656981"/>
            <a:ext cx="563711" cy="563711"/>
          </a:xfrm>
          <a:prstGeom prst="rect">
            <a:avLst/>
          </a:prstGeom>
          <a:ln w="12700">
            <a:miter lim="400000"/>
          </a:ln>
        </p:spPr>
      </p:pic>
      <p:sp>
        <p:nvSpPr>
          <p:cNvPr id="165" name="Shape 165"/>
          <p:cNvSpPr/>
          <p:nvPr/>
        </p:nvSpPr>
        <p:spPr>
          <a:xfrm>
            <a:off x="4604937" y="5478974"/>
            <a:ext cx="492444" cy="307341"/>
          </a:xfrm>
          <a:prstGeom prst="rect">
            <a:avLst/>
          </a:prstGeom>
          <a:solidFill>
            <a:srgbClr val="2B3E50"/>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FFFFFF"/>
                </a:solidFill>
                <a:latin typeface="Microsoft YaHei"/>
                <a:ea typeface="Microsoft YaHei"/>
                <a:cs typeface="Microsoft YaHei"/>
                <a:sym typeface="Microsoft YaHei"/>
              </a:defRPr>
            </a:lvl1pPr>
          </a:lstStyle>
          <a:p>
            <a:r>
              <a:t>空间</a:t>
            </a:r>
          </a:p>
        </p:txBody>
      </p:sp>
      <p:sp>
        <p:nvSpPr>
          <p:cNvPr id="166" name="Shape 166"/>
          <p:cNvSpPr/>
          <p:nvPr/>
        </p:nvSpPr>
        <p:spPr>
          <a:xfrm>
            <a:off x="4603225" y="5798475"/>
            <a:ext cx="492445" cy="307341"/>
          </a:xfrm>
          <a:prstGeom prst="rect">
            <a:avLst/>
          </a:prstGeom>
          <a:solidFill>
            <a:srgbClr val="2B3E50"/>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FFFFFF"/>
                </a:solidFill>
                <a:latin typeface="Microsoft YaHei"/>
                <a:ea typeface="Microsoft YaHei"/>
                <a:cs typeface="Microsoft YaHei"/>
                <a:sym typeface="Microsoft YaHei"/>
              </a:defRPr>
            </a:lvl1pPr>
          </a:lstStyle>
          <a:p>
            <a:r>
              <a:t>时间</a:t>
            </a:r>
          </a:p>
        </p:txBody>
      </p:sp>
      <p:sp>
        <p:nvSpPr>
          <p:cNvPr id="167" name="Shape 167"/>
          <p:cNvSpPr/>
          <p:nvPr/>
        </p:nvSpPr>
        <p:spPr>
          <a:xfrm>
            <a:off x="977833" y="5636683"/>
            <a:ext cx="7137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2B3E50"/>
                </a:solidFill>
                <a:latin typeface="Microsoft YaHei"/>
                <a:ea typeface="Microsoft YaHei"/>
                <a:cs typeface="Microsoft YaHei"/>
                <a:sym typeface="Microsoft YaHei"/>
              </a:defRPr>
            </a:lvl1pPr>
          </a:lstStyle>
          <a:p>
            <a:r>
              <a:t>元特征：</a:t>
            </a:r>
          </a:p>
        </p:txBody>
      </p:sp>
      <p:sp>
        <p:nvSpPr>
          <p:cNvPr id="168" name="Shape 168"/>
          <p:cNvSpPr/>
          <p:nvPr/>
        </p:nvSpPr>
        <p:spPr>
          <a:xfrm>
            <a:off x="1757323" y="5657076"/>
            <a:ext cx="408941" cy="3073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收入</a:t>
            </a:r>
          </a:p>
        </p:txBody>
      </p:sp>
      <p:sp>
        <p:nvSpPr>
          <p:cNvPr id="169" name="Shape 169"/>
          <p:cNvSpPr/>
          <p:nvPr/>
        </p:nvSpPr>
        <p:spPr>
          <a:xfrm>
            <a:off x="2480598" y="5657076"/>
            <a:ext cx="408941" cy="3073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支出</a:t>
            </a:r>
          </a:p>
        </p:txBody>
      </p:sp>
      <p:sp>
        <p:nvSpPr>
          <p:cNvPr id="170" name="Shape 170"/>
          <p:cNvSpPr/>
          <p:nvPr/>
        </p:nvSpPr>
        <p:spPr>
          <a:xfrm>
            <a:off x="965835" y="6163750"/>
            <a:ext cx="2474749"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a:solidFill>
                  <a:srgbClr val="595959"/>
                </a:solidFill>
                <a:latin typeface="Microsoft YaHei"/>
                <a:ea typeface="Microsoft YaHei"/>
                <a:cs typeface="Microsoft YaHei"/>
                <a:sym typeface="Microsoft YaHei"/>
              </a:defRPr>
            </a:pPr>
            <a:r>
              <a:t>传统业务经验：（收入-支出）</a:t>
            </a:r>
          </a:p>
        </p:txBody>
      </p:sp>
      <p:sp>
        <p:nvSpPr>
          <p:cNvPr id="171" name="Shape 171"/>
          <p:cNvSpPr/>
          <p:nvPr/>
        </p:nvSpPr>
        <p:spPr>
          <a:xfrm>
            <a:off x="5022877" y="5478974"/>
            <a:ext cx="3860353"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solidFill>
                  <a:srgbClr val="2B3E50"/>
                </a:solidFill>
                <a:latin typeface="Microsoft YaHei"/>
                <a:ea typeface="Microsoft YaHei"/>
                <a:cs typeface="Microsoft YaHei"/>
                <a:sym typeface="Microsoft YaHei"/>
              </a:defRPr>
            </a:pPr>
            <a:r>
              <a:t>（收入+支出、</a:t>
            </a:r>
            <a:r>
              <a:rPr>
                <a:solidFill>
                  <a:srgbClr val="FF6E00"/>
                </a:solidFill>
              </a:rPr>
              <a:t>收入-支出</a:t>
            </a:r>
            <a:r>
              <a:t>、收入*支出、收入</a:t>
            </a:r>
            <a:r>
              <a:rPr baseline="30000"/>
              <a:t>支出</a:t>
            </a:r>
            <a:r>
              <a:t>…… ）</a:t>
            </a:r>
          </a:p>
        </p:txBody>
      </p:sp>
      <p:sp>
        <p:nvSpPr>
          <p:cNvPr id="172" name="Shape 172"/>
          <p:cNvSpPr/>
          <p:nvPr/>
        </p:nvSpPr>
        <p:spPr>
          <a:xfrm>
            <a:off x="5022877" y="5815331"/>
            <a:ext cx="3230373"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solidFill>
                  <a:srgbClr val="2B3E50"/>
                </a:solidFill>
                <a:latin typeface="Microsoft YaHei"/>
                <a:ea typeface="Microsoft YaHei"/>
                <a:cs typeface="Microsoft YaHei"/>
                <a:sym typeface="Microsoft YaHei"/>
              </a:defRPr>
            </a:pPr>
            <a:r>
              <a:t>（近3月、近6月、同比、环比、</a:t>
            </a:r>
            <a:r>
              <a:rPr>
                <a:solidFill>
                  <a:srgbClr val="FF6E00"/>
                </a:solidFill>
              </a:rPr>
              <a:t>加速度</a:t>
            </a:r>
            <a:r>
              <a:t>……）</a:t>
            </a:r>
          </a:p>
        </p:txBody>
      </p:sp>
      <p:sp>
        <p:nvSpPr>
          <p:cNvPr id="173" name="Shape 173"/>
          <p:cNvSpPr/>
          <p:nvPr/>
        </p:nvSpPr>
        <p:spPr>
          <a:xfrm>
            <a:off x="4924009" y="6306213"/>
            <a:ext cx="183129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b="1">
                <a:solidFill>
                  <a:srgbClr val="FF6E00"/>
                </a:solidFill>
                <a:latin typeface="Microsoft YaHei"/>
                <a:ea typeface="Microsoft YaHei"/>
                <a:cs typeface="Microsoft YaHei"/>
                <a:sym typeface="Microsoft YaHei"/>
              </a:defRPr>
            </a:pPr>
            <a:r>
              <a:t>（收入-支出）的变化趋势</a:t>
            </a:r>
          </a:p>
        </p:txBody>
      </p:sp>
      <p:pic>
        <p:nvPicPr>
          <p:cNvPr id="174" name="image7.pdf"/>
          <p:cNvPicPr>
            <a:picLocks noChangeAspect="1"/>
          </p:cNvPicPr>
          <p:nvPr/>
        </p:nvPicPr>
        <p:blipFill>
          <a:blip r:embed="rId2">
            <a:extLst/>
          </a:blip>
          <a:stretch>
            <a:fillRect/>
          </a:stretch>
        </p:blipFill>
        <p:spPr>
          <a:xfrm rot="5400000">
            <a:off x="5855504" y="6156518"/>
            <a:ext cx="214602" cy="143069"/>
          </a:xfrm>
          <a:prstGeom prst="rect">
            <a:avLst/>
          </a:prstGeom>
          <a:ln w="12700">
            <a:miter lim="400000"/>
          </a:ln>
        </p:spPr>
      </p:pic>
      <p:sp>
        <p:nvSpPr>
          <p:cNvPr id="175" name="Shape 175"/>
          <p:cNvSpPr/>
          <p:nvPr/>
        </p:nvSpPr>
        <p:spPr>
          <a:xfrm>
            <a:off x="3561417" y="5587327"/>
            <a:ext cx="1107997"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2B3E50"/>
                </a:solidFill>
                <a:latin typeface="Microsoft YaHei"/>
                <a:ea typeface="Microsoft YaHei"/>
                <a:cs typeface="Microsoft YaHei"/>
                <a:sym typeface="Microsoft YaHei"/>
              </a:defRPr>
            </a:lvl1pPr>
          </a:lstStyle>
          <a:p>
            <a:r>
              <a:t>机器人穷举：</a:t>
            </a:r>
          </a:p>
        </p:txBody>
      </p:sp>
      <p:sp>
        <p:nvSpPr>
          <p:cNvPr id="176" name="Shape 176"/>
          <p:cNvSpPr/>
          <p:nvPr/>
        </p:nvSpPr>
        <p:spPr>
          <a:xfrm>
            <a:off x="3590228" y="416709"/>
            <a:ext cx="4439268" cy="631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200">
                <a:solidFill>
                  <a:srgbClr val="262626"/>
                </a:solidFill>
                <a:latin typeface="Microsoft YaHei"/>
                <a:ea typeface="Microsoft YaHei"/>
                <a:cs typeface="Microsoft YaHei"/>
                <a:sym typeface="Microsoft YaHei"/>
              </a:defRPr>
            </a:lvl1pPr>
          </a:lstStyle>
          <a:p>
            <a:r>
              <a:t>卧龙自主研发风控建模机器人（包含数据质检、特征生成、信用建模三个部分），极大提高风控建模效果和效率</a:t>
            </a:r>
          </a:p>
        </p:txBody>
      </p:sp>
      <p:sp>
        <p:nvSpPr>
          <p:cNvPr id="177" name="Shape 177"/>
          <p:cNvSpPr/>
          <p:nvPr/>
        </p:nvSpPr>
        <p:spPr>
          <a:xfrm>
            <a:off x="1983886" y="1811485"/>
            <a:ext cx="8661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2B3E50"/>
                </a:solidFill>
                <a:latin typeface="Microsoft YaHei"/>
                <a:ea typeface="Microsoft YaHei"/>
                <a:cs typeface="Microsoft YaHei"/>
                <a:sym typeface="Microsoft YaHei"/>
              </a:defRPr>
            </a:lvl1pPr>
          </a:lstStyle>
          <a:p>
            <a:r>
              <a:t>银行卡消费</a:t>
            </a:r>
          </a:p>
        </p:txBody>
      </p:sp>
      <p:sp>
        <p:nvSpPr>
          <p:cNvPr id="178" name="Shape 178"/>
          <p:cNvSpPr/>
          <p:nvPr/>
        </p:nvSpPr>
        <p:spPr>
          <a:xfrm>
            <a:off x="2021911" y="2366965"/>
            <a:ext cx="8661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2B3E50"/>
                </a:solidFill>
                <a:latin typeface="Microsoft YaHei"/>
                <a:ea typeface="Microsoft YaHei"/>
                <a:cs typeface="Microsoft YaHei"/>
                <a:sym typeface="Microsoft YaHei"/>
              </a:defRPr>
            </a:lvl1pPr>
          </a:lstStyle>
          <a:p>
            <a:r>
              <a:t>互联网行为</a:t>
            </a:r>
          </a:p>
        </p:txBody>
      </p:sp>
      <p:sp>
        <p:nvSpPr>
          <p:cNvPr id="179" name="Shape 179"/>
          <p:cNvSpPr/>
          <p:nvPr/>
        </p:nvSpPr>
        <p:spPr>
          <a:xfrm>
            <a:off x="3588275" y="2164707"/>
            <a:ext cx="108204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b="1">
                <a:solidFill>
                  <a:srgbClr val="1D96E1"/>
                </a:solidFill>
                <a:latin typeface="Microsoft YaHei"/>
                <a:ea typeface="Microsoft YaHei"/>
                <a:cs typeface="Microsoft YaHei"/>
                <a:sym typeface="Microsoft YaHei"/>
              </a:defRPr>
            </a:lvl1pPr>
          </a:lstStyle>
          <a:p>
            <a:r>
              <a:t>数据质检机器人</a:t>
            </a:r>
          </a:p>
        </p:txBody>
      </p:sp>
      <p:sp>
        <p:nvSpPr>
          <p:cNvPr id="180" name="Shape 180"/>
          <p:cNvSpPr/>
          <p:nvPr/>
        </p:nvSpPr>
        <p:spPr>
          <a:xfrm>
            <a:off x="6358480" y="1448227"/>
            <a:ext cx="993141" cy="3454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有效数据源</a:t>
            </a:r>
          </a:p>
        </p:txBody>
      </p:sp>
      <p:sp>
        <p:nvSpPr>
          <p:cNvPr id="181" name="Shape 181"/>
          <p:cNvSpPr/>
          <p:nvPr/>
        </p:nvSpPr>
        <p:spPr>
          <a:xfrm>
            <a:off x="6362906" y="4224480"/>
            <a:ext cx="108204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b="1">
                <a:solidFill>
                  <a:srgbClr val="1D96E1"/>
                </a:solidFill>
                <a:latin typeface="Microsoft YaHei"/>
                <a:ea typeface="Microsoft YaHei"/>
                <a:cs typeface="Microsoft YaHei"/>
                <a:sym typeface="Microsoft YaHei"/>
              </a:defRPr>
            </a:lvl1pPr>
          </a:lstStyle>
          <a:p>
            <a:r>
              <a:t>特征生成机器人</a:t>
            </a:r>
          </a:p>
        </p:txBody>
      </p:sp>
      <p:pic>
        <p:nvPicPr>
          <p:cNvPr id="182" name="image7.pdf"/>
          <p:cNvPicPr>
            <a:picLocks noChangeAspect="1"/>
          </p:cNvPicPr>
          <p:nvPr/>
        </p:nvPicPr>
        <p:blipFill>
          <a:blip r:embed="rId2">
            <a:extLst/>
          </a:blip>
          <a:stretch>
            <a:fillRect/>
          </a:stretch>
        </p:blipFill>
        <p:spPr>
          <a:xfrm rot="5400000">
            <a:off x="6814783" y="3184412"/>
            <a:ext cx="232104" cy="154737"/>
          </a:xfrm>
          <a:prstGeom prst="rect">
            <a:avLst/>
          </a:prstGeom>
          <a:ln w="12700">
            <a:miter lim="400000"/>
          </a:ln>
        </p:spPr>
      </p:pic>
      <p:pic>
        <p:nvPicPr>
          <p:cNvPr id="183" name="image7.pdf"/>
          <p:cNvPicPr>
            <a:picLocks noChangeAspect="1"/>
          </p:cNvPicPr>
          <p:nvPr/>
        </p:nvPicPr>
        <p:blipFill>
          <a:blip r:embed="rId2">
            <a:extLst/>
          </a:blip>
          <a:stretch>
            <a:fillRect/>
          </a:stretch>
        </p:blipFill>
        <p:spPr>
          <a:xfrm flipH="1">
            <a:off x="2313587" y="4116949"/>
            <a:ext cx="239111" cy="159408"/>
          </a:xfrm>
          <a:prstGeom prst="rect">
            <a:avLst/>
          </a:prstGeom>
          <a:ln w="12700">
            <a:miter lim="400000"/>
          </a:ln>
        </p:spPr>
      </p:pic>
      <p:sp>
        <p:nvSpPr>
          <p:cNvPr id="184" name="Shape 184"/>
          <p:cNvSpPr/>
          <p:nvPr/>
        </p:nvSpPr>
        <p:spPr>
          <a:xfrm>
            <a:off x="3283524" y="4306115"/>
            <a:ext cx="1679654" cy="904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150000"/>
              </a:lnSpc>
              <a:defRPr sz="1100">
                <a:solidFill>
                  <a:srgbClr val="2B3E50"/>
                </a:solidFill>
                <a:latin typeface="Microsoft YaHei"/>
                <a:ea typeface="Microsoft YaHei"/>
                <a:cs typeface="Microsoft YaHei"/>
                <a:sym typeface="Microsoft YaHei"/>
              </a:defRPr>
            </a:pPr>
            <a:r>
              <a:t>快速检验特征适用度</a:t>
            </a:r>
          </a:p>
          <a:p>
            <a:pPr algn="ctr">
              <a:lnSpc>
                <a:spcPct val="150000"/>
              </a:lnSpc>
              <a:defRPr sz="1100">
                <a:solidFill>
                  <a:srgbClr val="2B3E50"/>
                </a:solidFill>
                <a:latin typeface="Microsoft YaHei"/>
                <a:ea typeface="Microsoft YaHei"/>
                <a:cs typeface="Microsoft YaHei"/>
                <a:sym typeface="Microsoft YaHei"/>
              </a:defRPr>
            </a:pPr>
            <a:r>
              <a:t>上百种机器学习算法集成</a:t>
            </a:r>
          </a:p>
          <a:p>
            <a:pPr algn="ctr">
              <a:lnSpc>
                <a:spcPct val="150000"/>
              </a:lnSpc>
              <a:defRPr sz="1100">
                <a:solidFill>
                  <a:srgbClr val="2B3E50"/>
                </a:solidFill>
                <a:latin typeface="Microsoft YaHei"/>
                <a:ea typeface="Microsoft YaHei"/>
                <a:cs typeface="Microsoft YaHei"/>
                <a:sym typeface="Microsoft YaHei"/>
              </a:defRPr>
            </a:pPr>
            <a:r>
              <a:t>保持模型稳定有效</a:t>
            </a:r>
          </a:p>
        </p:txBody>
      </p:sp>
      <p:sp>
        <p:nvSpPr>
          <p:cNvPr id="185" name="Shape 185"/>
          <p:cNvSpPr/>
          <p:nvPr/>
        </p:nvSpPr>
        <p:spPr>
          <a:xfrm>
            <a:off x="3572647" y="4048324"/>
            <a:ext cx="108204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b="1">
                <a:solidFill>
                  <a:srgbClr val="1D96E1"/>
                </a:solidFill>
                <a:latin typeface="Microsoft YaHei"/>
                <a:ea typeface="Microsoft YaHei"/>
                <a:cs typeface="Microsoft YaHei"/>
                <a:sym typeface="Microsoft YaHei"/>
              </a:defRPr>
            </a:lvl1pPr>
          </a:lstStyle>
          <a:p>
            <a:r>
              <a:t>自动建模机器人</a:t>
            </a:r>
          </a:p>
        </p:txBody>
      </p:sp>
      <p:pic>
        <p:nvPicPr>
          <p:cNvPr id="186" name="image14.pdf"/>
          <p:cNvPicPr>
            <a:picLocks noChangeAspect="1"/>
          </p:cNvPicPr>
          <p:nvPr/>
        </p:nvPicPr>
        <p:blipFill>
          <a:blip r:embed="rId6">
            <a:extLst/>
          </a:blip>
          <a:stretch>
            <a:fillRect/>
          </a:stretch>
        </p:blipFill>
        <p:spPr>
          <a:xfrm>
            <a:off x="3887666" y="3456604"/>
            <a:ext cx="567002" cy="580344"/>
          </a:xfrm>
          <a:prstGeom prst="rect">
            <a:avLst/>
          </a:prstGeom>
          <a:ln w="12700">
            <a:miter lim="400000"/>
          </a:ln>
        </p:spPr>
      </p:pic>
      <p:sp>
        <p:nvSpPr>
          <p:cNvPr id="187" name="Shape 187"/>
          <p:cNvSpPr/>
          <p:nvPr/>
        </p:nvSpPr>
        <p:spPr>
          <a:xfrm>
            <a:off x="1081075" y="3332079"/>
            <a:ext cx="815341" cy="3454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信用模型</a:t>
            </a:r>
          </a:p>
        </p:txBody>
      </p:sp>
      <p:sp>
        <p:nvSpPr>
          <p:cNvPr id="188" name="Shape 188"/>
          <p:cNvSpPr/>
          <p:nvPr/>
        </p:nvSpPr>
        <p:spPr>
          <a:xfrm>
            <a:off x="487583" y="93207"/>
            <a:ext cx="688303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2B3E50"/>
                </a:solidFill>
                <a:latin typeface="Microsoft YaHei"/>
                <a:ea typeface="Microsoft YaHei"/>
                <a:cs typeface="Microsoft YaHei"/>
                <a:sym typeface="Microsoft YaHei"/>
              </a:defRPr>
            </a:lvl1pPr>
          </a:lstStyle>
          <a:p>
            <a:r>
              <a:t>卧龙整体解决方案</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nvSpPr>
        <p:spPr>
          <a:xfrm>
            <a:off x="1183971" y="2637158"/>
            <a:ext cx="1786147" cy="2202024"/>
          </a:xfrm>
          <a:prstGeom prst="rect">
            <a:avLst/>
          </a:prstGeom>
          <a:solidFill>
            <a:srgbClr val="0A74DA"/>
          </a:solidFill>
          <a:ln w="12700">
            <a:solidFill>
              <a:srgbClr val="0A74DA"/>
            </a:solidFill>
            <a:miter/>
          </a:ln>
        </p:spPr>
        <p:txBody>
          <a:bodyPr lIns="45719" rIns="45719" anchor="ctr"/>
          <a:lstStyle/>
          <a:p>
            <a:pPr algn="ctr">
              <a:defRPr>
                <a:solidFill>
                  <a:srgbClr val="FFFFFF"/>
                </a:solidFill>
              </a:defRPr>
            </a:pPr>
            <a:endParaRPr/>
          </a:p>
        </p:txBody>
      </p:sp>
      <p:sp>
        <p:nvSpPr>
          <p:cNvPr id="191" name="Shape 191"/>
          <p:cNvSpPr/>
          <p:nvPr/>
        </p:nvSpPr>
        <p:spPr>
          <a:xfrm>
            <a:off x="866241" y="2384244"/>
            <a:ext cx="1786147" cy="2202024"/>
          </a:xfrm>
          <a:prstGeom prst="rect">
            <a:avLst/>
          </a:prstGeom>
          <a:solidFill>
            <a:srgbClr val="FFFFFF"/>
          </a:solidFill>
          <a:ln w="12700">
            <a:solidFill>
              <a:srgbClr val="0A74DA"/>
            </a:solidFill>
            <a:miter/>
          </a:ln>
        </p:spPr>
        <p:txBody>
          <a:bodyPr lIns="45719" rIns="45719" anchor="ctr"/>
          <a:lstStyle/>
          <a:p>
            <a:pPr algn="ctr">
              <a:defRPr>
                <a:solidFill>
                  <a:srgbClr val="FFFFFF"/>
                </a:solidFill>
              </a:defRPr>
            </a:pPr>
            <a:endParaRPr/>
          </a:p>
        </p:txBody>
      </p:sp>
      <p:sp>
        <p:nvSpPr>
          <p:cNvPr id="192" name="Shape 192"/>
          <p:cNvSpPr/>
          <p:nvPr/>
        </p:nvSpPr>
        <p:spPr>
          <a:xfrm>
            <a:off x="616313" y="3231339"/>
            <a:ext cx="228600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a:solidFill>
                  <a:srgbClr val="0A74DA"/>
                </a:solidFill>
                <a:latin typeface="微软雅黑"/>
                <a:ea typeface="微软雅黑"/>
                <a:cs typeface="微软雅黑"/>
                <a:sym typeface="微软雅黑"/>
              </a:defRPr>
            </a:lvl1pPr>
          </a:lstStyle>
          <a:p>
            <a:r>
              <a:t>CONTENTS</a:t>
            </a:r>
          </a:p>
        </p:txBody>
      </p:sp>
      <p:sp>
        <p:nvSpPr>
          <p:cNvPr id="193" name="Shape 193"/>
          <p:cNvSpPr/>
          <p:nvPr/>
        </p:nvSpPr>
        <p:spPr>
          <a:xfrm>
            <a:off x="3636933" y="3300588"/>
            <a:ext cx="2839153"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0A74DA"/>
                </a:solidFill>
                <a:latin typeface="微软雅黑"/>
                <a:ea typeface="微软雅黑"/>
                <a:cs typeface="微软雅黑"/>
                <a:sym typeface="微软雅黑"/>
              </a:defRPr>
            </a:lvl1pPr>
          </a:lstStyle>
          <a:p>
            <a:r>
              <a:t>实践分享</a:t>
            </a:r>
          </a:p>
        </p:txBody>
      </p:sp>
      <p:sp>
        <p:nvSpPr>
          <p:cNvPr id="194" name="Shape 194"/>
          <p:cNvSpPr/>
          <p:nvPr/>
        </p:nvSpPr>
        <p:spPr>
          <a:xfrm>
            <a:off x="3742030" y="3739170"/>
            <a:ext cx="3209545" cy="1"/>
          </a:xfrm>
          <a:prstGeom prst="line">
            <a:avLst/>
          </a:prstGeom>
          <a:ln w="6350">
            <a:solidFill>
              <a:srgbClr val="D9D9D9"/>
            </a:solidFill>
            <a:miter/>
          </a:ln>
        </p:spPr>
        <p:txBody>
          <a:bodyPr lIns="45719" rIns="45719"/>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 name="Chart 196"/>
          <p:cNvGraphicFramePr/>
          <p:nvPr>
            <p:extLst>
              <p:ext uri="{D42A27DB-BD31-4B8C-83A1-F6EECF244321}">
                <p14:modId xmlns:p14="http://schemas.microsoft.com/office/powerpoint/2010/main" val="436398640"/>
              </p:ext>
            </p:extLst>
          </p:nvPr>
        </p:nvGraphicFramePr>
        <p:xfrm>
          <a:off x="429267" y="1861432"/>
          <a:ext cx="5235228" cy="3749906"/>
        </p:xfrm>
        <a:graphic>
          <a:graphicData uri="http://schemas.openxmlformats.org/drawingml/2006/chart">
            <c:chart xmlns:c="http://schemas.openxmlformats.org/drawingml/2006/chart" xmlns:r="http://schemas.openxmlformats.org/officeDocument/2006/relationships" r:id="rId2"/>
          </a:graphicData>
        </a:graphic>
      </p:graphicFrame>
      <p:sp>
        <p:nvSpPr>
          <p:cNvPr id="197" name="Shape 197"/>
          <p:cNvSpPr/>
          <p:nvPr/>
        </p:nvSpPr>
        <p:spPr>
          <a:xfrm>
            <a:off x="5766594" y="2649781"/>
            <a:ext cx="3235159" cy="2585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4933B"/>
                </a:solidFill>
                <a:latin typeface="Microsoft YaHei"/>
                <a:ea typeface="Microsoft YaHei"/>
                <a:cs typeface="Microsoft YaHei"/>
                <a:sym typeface="Microsoft YaHei"/>
              </a:defRPr>
            </a:pPr>
            <a:r>
              <a:rPr>
                <a:latin typeface="Microsoft YaHei" charset="-122"/>
                <a:ea typeface="Microsoft YaHei" charset="-122"/>
                <a:cs typeface="Microsoft YaHei" charset="-122"/>
              </a:rPr>
              <a:t>经验：</a:t>
            </a:r>
          </a:p>
          <a:p>
            <a:pPr>
              <a:defRPr sz="1600">
                <a:solidFill>
                  <a:srgbClr val="2B3E50"/>
                </a:solidFill>
                <a:latin typeface="Microsoft YaHei"/>
                <a:ea typeface="Microsoft YaHei"/>
                <a:cs typeface="Microsoft YaHei"/>
                <a:sym typeface="Microsoft YaHei"/>
              </a:defRPr>
            </a:pPr>
            <a:endParaRPr>
              <a:latin typeface="Microsoft YaHei" charset="-122"/>
              <a:ea typeface="Microsoft YaHei" charset="-122"/>
              <a:cs typeface="Microsoft YaHei" charset="-122"/>
            </a:endParaRPr>
          </a:p>
          <a:p>
            <a:pPr>
              <a:defRPr sz="1600">
                <a:solidFill>
                  <a:srgbClr val="2B3E50"/>
                </a:solidFill>
                <a:latin typeface="Microsoft YaHei"/>
                <a:ea typeface="Microsoft YaHei"/>
                <a:cs typeface="Microsoft YaHei"/>
                <a:sym typeface="Microsoft YaHei"/>
              </a:defRPr>
            </a:pPr>
            <a:endParaRPr>
              <a:latin typeface="Microsoft YaHei" charset="-122"/>
              <a:ea typeface="Microsoft YaHei" charset="-122"/>
              <a:cs typeface="Microsoft YaHei" charset="-122"/>
            </a:endParaRPr>
          </a:p>
          <a:p>
            <a:pPr>
              <a:defRPr sz="1400">
                <a:solidFill>
                  <a:srgbClr val="2B3E50"/>
                </a:solidFill>
                <a:latin typeface="Microsoft YaHei"/>
                <a:ea typeface="Microsoft YaHei"/>
                <a:cs typeface="Microsoft YaHei"/>
                <a:sym typeface="Microsoft YaHei"/>
              </a:defRPr>
            </a:pPr>
            <a:r>
              <a:rPr>
                <a:latin typeface="Microsoft YaHei" charset="-122"/>
                <a:ea typeface="Microsoft YaHei" charset="-122"/>
                <a:cs typeface="Microsoft YaHei" charset="-122"/>
              </a:rPr>
              <a:t>1、农商行、城商行基本为线下客户，线上用户行为少，匹配度低</a:t>
            </a:r>
          </a:p>
          <a:p>
            <a:pPr>
              <a:defRPr sz="1400">
                <a:solidFill>
                  <a:srgbClr val="2B3E50"/>
                </a:solidFill>
                <a:latin typeface="Microsoft YaHei"/>
                <a:ea typeface="Microsoft YaHei"/>
                <a:cs typeface="Microsoft YaHei"/>
                <a:sym typeface="Microsoft YaHei"/>
              </a:defRPr>
            </a:pPr>
            <a:endParaRPr>
              <a:latin typeface="Microsoft YaHei" charset="-122"/>
              <a:ea typeface="Microsoft YaHei" charset="-122"/>
              <a:cs typeface="Microsoft YaHei" charset="-122"/>
            </a:endParaRPr>
          </a:p>
          <a:p>
            <a:pPr>
              <a:defRPr sz="1400">
                <a:solidFill>
                  <a:srgbClr val="2B3E50"/>
                </a:solidFill>
                <a:latin typeface="Microsoft YaHei"/>
                <a:ea typeface="Microsoft YaHei"/>
                <a:cs typeface="Microsoft YaHei"/>
                <a:sym typeface="Microsoft YaHei"/>
              </a:defRPr>
            </a:pPr>
            <a:r>
              <a:rPr>
                <a:latin typeface="Microsoft YaHei" charset="-122"/>
                <a:ea typeface="Microsoft YaHei" charset="-122"/>
                <a:cs typeface="Microsoft YaHei" charset="-122"/>
              </a:rPr>
              <a:t>2、大型国企银行匹配度较好，</a:t>
            </a:r>
          </a:p>
          <a:p>
            <a:pPr>
              <a:defRPr sz="1400">
                <a:solidFill>
                  <a:srgbClr val="2B3E50"/>
                </a:solidFill>
                <a:latin typeface="Microsoft YaHei"/>
                <a:ea typeface="Microsoft YaHei"/>
                <a:cs typeface="Microsoft YaHei"/>
                <a:sym typeface="Microsoft YaHei"/>
              </a:defRPr>
            </a:pPr>
            <a:r>
              <a:rPr>
                <a:latin typeface="Microsoft YaHei" charset="-122"/>
                <a:ea typeface="Microsoft YaHei" charset="-122"/>
                <a:cs typeface="Microsoft YaHei" charset="-122"/>
              </a:rPr>
              <a:t>可以作为业务数据补充</a:t>
            </a:r>
          </a:p>
          <a:p>
            <a:pPr>
              <a:defRPr sz="1400">
                <a:solidFill>
                  <a:srgbClr val="2B3E50"/>
                </a:solidFill>
                <a:latin typeface="Microsoft YaHei"/>
                <a:ea typeface="Microsoft YaHei"/>
                <a:cs typeface="Microsoft YaHei"/>
                <a:sym typeface="Microsoft YaHei"/>
              </a:defRPr>
            </a:pPr>
            <a:endParaRPr>
              <a:latin typeface="Microsoft YaHei" charset="-122"/>
              <a:ea typeface="Microsoft YaHei" charset="-122"/>
              <a:cs typeface="Microsoft YaHei" charset="-122"/>
            </a:endParaRPr>
          </a:p>
          <a:p>
            <a:pPr>
              <a:defRPr sz="1400">
                <a:solidFill>
                  <a:srgbClr val="2B3E50"/>
                </a:solidFill>
                <a:latin typeface="Microsoft YaHei"/>
                <a:ea typeface="Microsoft YaHei"/>
                <a:cs typeface="Microsoft YaHei"/>
                <a:sym typeface="Microsoft YaHei"/>
              </a:defRPr>
            </a:pPr>
            <a:r>
              <a:rPr>
                <a:latin typeface="Microsoft YaHei" charset="-122"/>
                <a:ea typeface="Microsoft YaHei" charset="-122"/>
                <a:cs typeface="Microsoft YaHei" charset="-122"/>
              </a:rPr>
              <a:t>3、消费金融公司匹配率65%，可以作为重要的支撑数据</a:t>
            </a:r>
          </a:p>
        </p:txBody>
      </p:sp>
      <p:sp>
        <p:nvSpPr>
          <p:cNvPr id="198" name="Shape 198"/>
          <p:cNvSpPr/>
          <p:nvPr/>
        </p:nvSpPr>
        <p:spPr>
          <a:xfrm>
            <a:off x="291342" y="72792"/>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199" name="Shape 199"/>
          <p:cNvSpPr/>
          <p:nvPr/>
        </p:nvSpPr>
        <p:spPr>
          <a:xfrm>
            <a:off x="487584" y="102932"/>
            <a:ext cx="301349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应用实践—线上数据市场表现</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p:nvPr/>
        </p:nvSpPr>
        <p:spPr>
          <a:xfrm>
            <a:off x="291342" y="72792"/>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02" name="Shape 202"/>
          <p:cNvSpPr/>
          <p:nvPr/>
        </p:nvSpPr>
        <p:spPr>
          <a:xfrm>
            <a:off x="487585" y="102932"/>
            <a:ext cx="347218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应用实践-电商社交反欺诈</a:t>
            </a:r>
          </a:p>
        </p:txBody>
      </p:sp>
      <p:pic>
        <p:nvPicPr>
          <p:cNvPr id="203" name="image21.png"/>
          <p:cNvPicPr>
            <a:picLocks noChangeAspect="1"/>
          </p:cNvPicPr>
          <p:nvPr/>
        </p:nvPicPr>
        <p:blipFill>
          <a:blip r:embed="rId2">
            <a:extLst/>
          </a:blip>
          <a:stretch>
            <a:fillRect/>
          </a:stretch>
        </p:blipFill>
        <p:spPr>
          <a:xfrm>
            <a:off x="369304" y="1799657"/>
            <a:ext cx="2494978" cy="1435204"/>
          </a:xfrm>
          <a:prstGeom prst="rect">
            <a:avLst/>
          </a:prstGeom>
          <a:ln>
            <a:solidFill>
              <a:srgbClr val="D9D9D9"/>
            </a:solidFill>
          </a:ln>
        </p:spPr>
      </p:pic>
      <p:sp>
        <p:nvSpPr>
          <p:cNvPr id="204" name="Shape 204"/>
          <p:cNvSpPr/>
          <p:nvPr/>
        </p:nvSpPr>
        <p:spPr>
          <a:xfrm>
            <a:off x="675703" y="5204926"/>
            <a:ext cx="2103646"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100">
                <a:solidFill>
                  <a:srgbClr val="1D96E1"/>
                </a:solidFill>
                <a:latin typeface="Microsoft YaHei"/>
                <a:ea typeface="Microsoft YaHei"/>
                <a:cs typeface="Microsoft YaHei"/>
                <a:sym typeface="Microsoft YaHei"/>
              </a:defRPr>
            </a:pPr>
            <a:r>
              <a:t>电商企业进行不定期打击，</a:t>
            </a:r>
          </a:p>
          <a:p>
            <a:pPr>
              <a:lnSpc>
                <a:spcPct val="150000"/>
              </a:lnSpc>
              <a:defRPr sz="1100">
                <a:solidFill>
                  <a:srgbClr val="1D96E1"/>
                </a:solidFill>
                <a:latin typeface="Microsoft YaHei"/>
                <a:ea typeface="Microsoft YaHei"/>
                <a:cs typeface="Microsoft YaHei"/>
                <a:sym typeface="Microsoft YaHei"/>
              </a:defRPr>
            </a:pPr>
            <a:r>
              <a:t>相关商品、店铺经常下架被封</a:t>
            </a:r>
          </a:p>
        </p:txBody>
      </p:sp>
      <p:pic>
        <p:nvPicPr>
          <p:cNvPr id="205" name="image22.png"/>
          <p:cNvPicPr>
            <a:picLocks noChangeAspect="1"/>
          </p:cNvPicPr>
          <p:nvPr/>
        </p:nvPicPr>
        <p:blipFill>
          <a:blip r:embed="rId3">
            <a:extLst/>
          </a:blip>
          <a:stretch>
            <a:fillRect/>
          </a:stretch>
        </p:blipFill>
        <p:spPr>
          <a:xfrm>
            <a:off x="3020935" y="1788538"/>
            <a:ext cx="2956750" cy="1450295"/>
          </a:xfrm>
          <a:prstGeom prst="rect">
            <a:avLst/>
          </a:prstGeom>
          <a:ln>
            <a:solidFill>
              <a:srgbClr val="D9D9D9"/>
            </a:solidFill>
          </a:ln>
        </p:spPr>
      </p:pic>
      <p:pic>
        <p:nvPicPr>
          <p:cNvPr id="206" name="image23.png"/>
          <p:cNvPicPr>
            <a:picLocks noChangeAspect="1"/>
          </p:cNvPicPr>
          <p:nvPr/>
        </p:nvPicPr>
        <p:blipFill>
          <a:blip r:embed="rId4">
            <a:extLst/>
          </a:blip>
          <a:stretch>
            <a:fillRect/>
          </a:stretch>
        </p:blipFill>
        <p:spPr>
          <a:xfrm>
            <a:off x="6088619" y="1783339"/>
            <a:ext cx="2796260" cy="1460691"/>
          </a:xfrm>
          <a:prstGeom prst="rect">
            <a:avLst/>
          </a:prstGeom>
          <a:ln>
            <a:solidFill>
              <a:srgbClr val="D9D9D9"/>
            </a:solidFill>
          </a:ln>
        </p:spPr>
      </p:pic>
      <p:sp>
        <p:nvSpPr>
          <p:cNvPr id="207" name="Shape 207"/>
          <p:cNvSpPr/>
          <p:nvPr/>
        </p:nvSpPr>
        <p:spPr>
          <a:xfrm>
            <a:off x="434115" y="1390506"/>
            <a:ext cx="1018541" cy="307341"/>
          </a:xfrm>
          <a:prstGeom prst="rect">
            <a:avLst/>
          </a:prstGeom>
          <a:solidFill>
            <a:srgbClr val="2B3E5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电商异常商品</a:t>
            </a:r>
          </a:p>
        </p:txBody>
      </p:sp>
      <p:sp>
        <p:nvSpPr>
          <p:cNvPr id="208" name="Shape 208"/>
          <p:cNvSpPr/>
          <p:nvPr/>
        </p:nvSpPr>
        <p:spPr>
          <a:xfrm>
            <a:off x="6373629" y="5049651"/>
            <a:ext cx="2387886" cy="90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100">
                <a:solidFill>
                  <a:srgbClr val="0A74DA"/>
                </a:solidFill>
                <a:latin typeface="Microsoft YaHei"/>
                <a:ea typeface="Microsoft YaHei"/>
                <a:cs typeface="Microsoft YaHei"/>
                <a:sym typeface="Microsoft YaHei"/>
              </a:defRPr>
            </a:lvl1pPr>
          </a:lstStyle>
          <a:p>
            <a:r>
              <a:t>依托于卧龙大数据的分布式爬虫技术，快速响应，在下架之前爬取，目前已经积累几十万的异常商品</a:t>
            </a:r>
          </a:p>
        </p:txBody>
      </p:sp>
      <p:sp>
        <p:nvSpPr>
          <p:cNvPr id="209" name="Shape 209"/>
          <p:cNvSpPr/>
          <p:nvPr/>
        </p:nvSpPr>
        <p:spPr>
          <a:xfrm>
            <a:off x="1848062" y="5820405"/>
            <a:ext cx="332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B0F0"/>
                </a:solidFill>
                <a:latin typeface="Microsoft YaHei"/>
                <a:ea typeface="Microsoft YaHei"/>
                <a:cs typeface="Microsoft YaHei"/>
                <a:sym typeface="Microsoft YaHei"/>
              </a:defRPr>
            </a:lvl1pPr>
          </a:lstStyle>
          <a:p>
            <a:r>
              <a:t>攻</a:t>
            </a:r>
          </a:p>
        </p:txBody>
      </p:sp>
      <p:sp>
        <p:nvSpPr>
          <p:cNvPr id="210" name="Shape 210"/>
          <p:cNvSpPr/>
          <p:nvPr/>
        </p:nvSpPr>
        <p:spPr>
          <a:xfrm>
            <a:off x="3404257" y="5176609"/>
            <a:ext cx="2238454"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50000"/>
              </a:lnSpc>
              <a:defRPr sz="1100">
                <a:solidFill>
                  <a:srgbClr val="F4933B"/>
                </a:solidFill>
                <a:latin typeface="Microsoft YaHei"/>
                <a:ea typeface="Microsoft YaHei"/>
                <a:cs typeface="Microsoft YaHei"/>
                <a:sym typeface="Microsoft YaHei"/>
              </a:defRPr>
            </a:pPr>
            <a:r>
              <a:t>不断篡改相关商品说明，不断注册</a:t>
            </a:r>
          </a:p>
          <a:p>
            <a:pPr>
              <a:lnSpc>
                <a:spcPct val="150000"/>
              </a:lnSpc>
              <a:defRPr sz="1100">
                <a:solidFill>
                  <a:srgbClr val="F4933B"/>
                </a:solidFill>
                <a:latin typeface="Microsoft YaHei"/>
                <a:ea typeface="Microsoft YaHei"/>
                <a:cs typeface="Microsoft YaHei"/>
                <a:sym typeface="Microsoft YaHei"/>
              </a:defRPr>
            </a:pPr>
            <a:r>
              <a:t>新店铺、新商品破解电商的攻击</a:t>
            </a:r>
          </a:p>
        </p:txBody>
      </p:sp>
      <p:sp>
        <p:nvSpPr>
          <p:cNvPr id="211" name="Shape 211"/>
          <p:cNvSpPr/>
          <p:nvPr/>
        </p:nvSpPr>
        <p:spPr>
          <a:xfrm>
            <a:off x="7674381" y="5822734"/>
            <a:ext cx="332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A74DA"/>
                </a:solidFill>
                <a:latin typeface="Microsoft YaHei"/>
                <a:ea typeface="Microsoft YaHei"/>
                <a:cs typeface="Microsoft YaHei"/>
                <a:sym typeface="Microsoft YaHei"/>
              </a:defRPr>
            </a:lvl1pPr>
          </a:lstStyle>
          <a:p>
            <a:r>
              <a:t>捕</a:t>
            </a:r>
          </a:p>
        </p:txBody>
      </p:sp>
      <p:pic>
        <p:nvPicPr>
          <p:cNvPr id="212" name="image24.pdf"/>
          <p:cNvPicPr>
            <a:picLocks noChangeAspect="1"/>
          </p:cNvPicPr>
          <p:nvPr/>
        </p:nvPicPr>
        <p:blipFill>
          <a:blip r:embed="rId5">
            <a:extLst/>
          </a:blip>
          <a:stretch>
            <a:fillRect/>
          </a:stretch>
        </p:blipFill>
        <p:spPr>
          <a:xfrm>
            <a:off x="1569838" y="4234417"/>
            <a:ext cx="705867" cy="782788"/>
          </a:xfrm>
          <a:prstGeom prst="rect">
            <a:avLst/>
          </a:prstGeom>
          <a:ln w="12700">
            <a:miter lim="400000"/>
          </a:ln>
        </p:spPr>
      </p:pic>
      <p:sp>
        <p:nvSpPr>
          <p:cNvPr id="213" name="Shape 213"/>
          <p:cNvSpPr/>
          <p:nvPr/>
        </p:nvSpPr>
        <p:spPr>
          <a:xfrm>
            <a:off x="434115" y="3987291"/>
            <a:ext cx="2586822" cy="2286819"/>
          </a:xfrm>
          <a:prstGeom prst="roundRect">
            <a:avLst>
              <a:gd name="adj" fmla="val 3895"/>
            </a:avLst>
          </a:prstGeom>
          <a:ln w="19050">
            <a:solidFill>
              <a:srgbClr val="00B0F0"/>
            </a:solidFill>
            <a:prstDash val="sysDash"/>
            <a:miter/>
          </a:ln>
        </p:spPr>
        <p:txBody>
          <a:bodyPr lIns="45719" rIns="45719" anchor="ctr"/>
          <a:lstStyle/>
          <a:p>
            <a:pPr algn="ctr">
              <a:defRPr>
                <a:solidFill>
                  <a:srgbClr val="2B3E50"/>
                </a:solidFill>
              </a:defRPr>
            </a:pPr>
            <a:endParaRPr/>
          </a:p>
        </p:txBody>
      </p:sp>
      <p:sp>
        <p:nvSpPr>
          <p:cNvPr id="214" name="Shape 214"/>
          <p:cNvSpPr/>
          <p:nvPr/>
        </p:nvSpPr>
        <p:spPr>
          <a:xfrm>
            <a:off x="1327415" y="3848791"/>
            <a:ext cx="713741" cy="307341"/>
          </a:xfrm>
          <a:prstGeom prst="rect">
            <a:avLst/>
          </a:prstGeom>
          <a:solidFill>
            <a:srgbClr val="14A4F5"/>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电商企业</a:t>
            </a:r>
          </a:p>
        </p:txBody>
      </p:sp>
      <p:sp>
        <p:nvSpPr>
          <p:cNvPr id="215" name="Shape 215"/>
          <p:cNvSpPr/>
          <p:nvPr/>
        </p:nvSpPr>
        <p:spPr>
          <a:xfrm>
            <a:off x="4676468" y="5822734"/>
            <a:ext cx="3327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4933B"/>
                </a:solidFill>
                <a:latin typeface="Microsoft YaHei"/>
                <a:ea typeface="Microsoft YaHei"/>
                <a:cs typeface="Microsoft YaHei"/>
                <a:sym typeface="Microsoft YaHei"/>
              </a:defRPr>
            </a:lvl1pPr>
          </a:lstStyle>
          <a:p>
            <a:r>
              <a:t>防</a:t>
            </a:r>
          </a:p>
        </p:txBody>
      </p:sp>
      <p:sp>
        <p:nvSpPr>
          <p:cNvPr id="216" name="Shape 216"/>
          <p:cNvSpPr/>
          <p:nvPr/>
        </p:nvSpPr>
        <p:spPr>
          <a:xfrm>
            <a:off x="3262524" y="3987291"/>
            <a:ext cx="2586821" cy="2286819"/>
          </a:xfrm>
          <a:prstGeom prst="roundRect">
            <a:avLst>
              <a:gd name="adj" fmla="val 3895"/>
            </a:avLst>
          </a:prstGeom>
          <a:ln w="19050">
            <a:solidFill>
              <a:srgbClr val="F4933B"/>
            </a:solidFill>
            <a:prstDash val="sysDash"/>
            <a:miter/>
          </a:ln>
        </p:spPr>
        <p:txBody>
          <a:bodyPr lIns="45719" rIns="45719" anchor="ctr"/>
          <a:lstStyle/>
          <a:p>
            <a:pPr algn="ctr">
              <a:defRPr>
                <a:solidFill>
                  <a:srgbClr val="2B3E50"/>
                </a:solidFill>
              </a:defRPr>
            </a:pPr>
            <a:endParaRPr/>
          </a:p>
        </p:txBody>
      </p:sp>
      <p:sp>
        <p:nvSpPr>
          <p:cNvPr id="217" name="Shape 217"/>
          <p:cNvSpPr/>
          <p:nvPr/>
        </p:nvSpPr>
        <p:spPr>
          <a:xfrm>
            <a:off x="4249304" y="3848791"/>
            <a:ext cx="713741" cy="307341"/>
          </a:xfrm>
          <a:prstGeom prst="rect">
            <a:avLst/>
          </a:prstGeom>
          <a:solidFill>
            <a:srgbClr val="F4923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灰色商家</a:t>
            </a:r>
          </a:p>
        </p:txBody>
      </p:sp>
      <p:pic>
        <p:nvPicPr>
          <p:cNvPr id="218" name="image25.pdf"/>
          <p:cNvPicPr>
            <a:picLocks noChangeAspect="1"/>
          </p:cNvPicPr>
          <p:nvPr/>
        </p:nvPicPr>
        <p:blipFill>
          <a:blip r:embed="rId6">
            <a:extLst/>
          </a:blip>
          <a:stretch>
            <a:fillRect/>
          </a:stretch>
        </p:blipFill>
        <p:spPr>
          <a:xfrm>
            <a:off x="4346764" y="4275185"/>
            <a:ext cx="613420" cy="710917"/>
          </a:xfrm>
          <a:prstGeom prst="rect">
            <a:avLst/>
          </a:prstGeom>
          <a:ln w="12700">
            <a:miter lim="400000"/>
          </a:ln>
        </p:spPr>
      </p:pic>
      <p:sp>
        <p:nvSpPr>
          <p:cNvPr id="219" name="Shape 219"/>
          <p:cNvSpPr/>
          <p:nvPr/>
        </p:nvSpPr>
        <p:spPr>
          <a:xfrm>
            <a:off x="6224361" y="3987291"/>
            <a:ext cx="2586821" cy="2286819"/>
          </a:xfrm>
          <a:prstGeom prst="roundRect">
            <a:avLst>
              <a:gd name="adj" fmla="val 3895"/>
            </a:avLst>
          </a:prstGeom>
          <a:ln w="19050">
            <a:solidFill>
              <a:srgbClr val="0A74DA"/>
            </a:solidFill>
            <a:prstDash val="sysDash"/>
            <a:miter/>
          </a:ln>
        </p:spPr>
        <p:txBody>
          <a:bodyPr lIns="45719" rIns="45719" anchor="ctr"/>
          <a:lstStyle/>
          <a:p>
            <a:pPr algn="ctr">
              <a:defRPr>
                <a:solidFill>
                  <a:srgbClr val="2B3E50"/>
                </a:solidFill>
              </a:defRPr>
            </a:pPr>
            <a:endParaRPr/>
          </a:p>
        </p:txBody>
      </p:sp>
      <p:sp>
        <p:nvSpPr>
          <p:cNvPr id="220" name="Shape 220"/>
          <p:cNvSpPr/>
          <p:nvPr/>
        </p:nvSpPr>
        <p:spPr>
          <a:xfrm>
            <a:off x="7075457" y="3874611"/>
            <a:ext cx="866141" cy="307341"/>
          </a:xfrm>
          <a:prstGeom prst="rect">
            <a:avLst/>
          </a:prstGeom>
          <a:solidFill>
            <a:srgbClr val="0975DA"/>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卧龙大数据</a:t>
            </a:r>
          </a:p>
        </p:txBody>
      </p:sp>
      <p:pic>
        <p:nvPicPr>
          <p:cNvPr id="221" name="image26.pdf"/>
          <p:cNvPicPr>
            <a:picLocks noChangeAspect="1"/>
          </p:cNvPicPr>
          <p:nvPr/>
        </p:nvPicPr>
        <p:blipFill>
          <a:blip r:embed="rId7">
            <a:extLst/>
          </a:blip>
          <a:stretch>
            <a:fillRect/>
          </a:stretch>
        </p:blipFill>
        <p:spPr>
          <a:xfrm>
            <a:off x="7334794" y="4313721"/>
            <a:ext cx="630226" cy="630226"/>
          </a:xfrm>
          <a:prstGeom prst="rect">
            <a:avLst/>
          </a:prstGeom>
          <a:ln w="12700">
            <a:miter lim="400000"/>
          </a:ln>
        </p:spPr>
      </p:pic>
      <p:sp>
        <p:nvSpPr>
          <p:cNvPr id="222" name="Shape 222"/>
          <p:cNvSpPr/>
          <p:nvPr/>
        </p:nvSpPr>
        <p:spPr>
          <a:xfrm>
            <a:off x="5091967" y="6005071"/>
            <a:ext cx="2394783" cy="1"/>
          </a:xfrm>
          <a:prstGeom prst="line">
            <a:avLst/>
          </a:prstGeom>
          <a:ln w="28575">
            <a:solidFill>
              <a:srgbClr val="A6A6A6"/>
            </a:solidFill>
            <a:prstDash val="sysDash"/>
            <a:miter/>
          </a:ln>
        </p:spPr>
        <p:txBody>
          <a:bodyPr lIns="45719" rIns="45719"/>
          <a:lstStyle/>
          <a:p>
            <a:endParaRPr/>
          </a:p>
        </p:txBody>
      </p:sp>
      <p:sp>
        <p:nvSpPr>
          <p:cNvPr id="223" name="Shape 223"/>
          <p:cNvSpPr/>
          <p:nvPr/>
        </p:nvSpPr>
        <p:spPr>
          <a:xfrm>
            <a:off x="2281687" y="6005071"/>
            <a:ext cx="2394783" cy="1"/>
          </a:xfrm>
          <a:prstGeom prst="line">
            <a:avLst/>
          </a:prstGeom>
          <a:ln w="28575">
            <a:solidFill>
              <a:srgbClr val="A6A6A6"/>
            </a:solidFill>
            <a:prstDash val="sysDash"/>
            <a:miter/>
          </a:ln>
        </p:spPr>
        <p:txBody>
          <a:bodyPr lIns="45719" rIns="45719"/>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nvSpPr>
        <p:spPr>
          <a:xfrm>
            <a:off x="291342" y="61497"/>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26" name="Shape 226"/>
          <p:cNvSpPr/>
          <p:nvPr/>
        </p:nvSpPr>
        <p:spPr>
          <a:xfrm>
            <a:off x="487585" y="91638"/>
            <a:ext cx="3472185"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应用实践-电商社交反欺诈</a:t>
            </a:r>
          </a:p>
        </p:txBody>
      </p:sp>
      <p:sp>
        <p:nvSpPr>
          <p:cNvPr id="227" name="Shape 227"/>
          <p:cNvSpPr/>
          <p:nvPr/>
        </p:nvSpPr>
        <p:spPr>
          <a:xfrm>
            <a:off x="4179339" y="3197753"/>
            <a:ext cx="9931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icrosoft YaHei"/>
                <a:ea typeface="Microsoft YaHei"/>
                <a:cs typeface="Microsoft YaHei"/>
                <a:sym typeface="Microsoft YaHei"/>
              </a:defRPr>
            </a:lvl1pPr>
          </a:lstStyle>
          <a:p>
            <a:r>
              <a:t>黑名单用户</a:t>
            </a:r>
          </a:p>
        </p:txBody>
      </p:sp>
      <p:sp>
        <p:nvSpPr>
          <p:cNvPr id="228" name="Shape 228"/>
          <p:cNvSpPr/>
          <p:nvPr/>
        </p:nvSpPr>
        <p:spPr>
          <a:xfrm>
            <a:off x="6627218" y="2388148"/>
            <a:ext cx="1120141" cy="789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150000"/>
              </a:lnSpc>
              <a:defRPr sz="1600">
                <a:solidFill>
                  <a:srgbClr val="0A74DA"/>
                </a:solidFill>
                <a:latin typeface="Microsoft YaHei"/>
                <a:ea typeface="Microsoft YaHei"/>
                <a:cs typeface="Microsoft YaHei"/>
                <a:sym typeface="Microsoft YaHei"/>
              </a:defRPr>
            </a:pPr>
            <a:r>
              <a:t>机器学习</a:t>
            </a:r>
          </a:p>
          <a:p>
            <a:pPr algn="ctr">
              <a:lnSpc>
                <a:spcPct val="150000"/>
              </a:lnSpc>
              <a:defRPr sz="1600">
                <a:solidFill>
                  <a:srgbClr val="0A74DA"/>
                </a:solidFill>
                <a:latin typeface="Microsoft YaHei"/>
                <a:ea typeface="Microsoft YaHei"/>
                <a:cs typeface="Microsoft YaHei"/>
                <a:sym typeface="Microsoft YaHei"/>
              </a:defRPr>
            </a:pPr>
            <a:r>
              <a:t>关键词分析</a:t>
            </a:r>
          </a:p>
        </p:txBody>
      </p:sp>
      <p:sp>
        <p:nvSpPr>
          <p:cNvPr id="229" name="Shape 229"/>
          <p:cNvSpPr/>
          <p:nvPr/>
        </p:nvSpPr>
        <p:spPr>
          <a:xfrm>
            <a:off x="5820526" y="4823209"/>
            <a:ext cx="18567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b="1">
                <a:solidFill>
                  <a:srgbClr val="404040"/>
                </a:solidFill>
                <a:latin typeface="Microsoft YaHei"/>
                <a:ea typeface="Microsoft YaHei"/>
                <a:cs typeface="Microsoft YaHei"/>
                <a:sym typeface="Microsoft YaHei"/>
              </a:defRPr>
            </a:pPr>
            <a:r>
              <a:t>诉讼：</a:t>
            </a:r>
            <a:r>
              <a:rPr sz="1200" b="0"/>
              <a:t>法律纠纷、辩护…</a:t>
            </a:r>
          </a:p>
        </p:txBody>
      </p:sp>
      <p:sp>
        <p:nvSpPr>
          <p:cNvPr id="230" name="Shape 230"/>
          <p:cNvSpPr/>
          <p:nvPr/>
        </p:nvSpPr>
        <p:spPr>
          <a:xfrm>
            <a:off x="5825624" y="5238708"/>
            <a:ext cx="26441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b="1">
                <a:solidFill>
                  <a:srgbClr val="404040"/>
                </a:solidFill>
                <a:latin typeface="Microsoft YaHei"/>
                <a:ea typeface="Microsoft YaHei"/>
                <a:cs typeface="Microsoft YaHei"/>
                <a:sym typeface="Microsoft YaHei"/>
              </a:defRPr>
            </a:pPr>
            <a:r>
              <a:t>薅羊毛：</a:t>
            </a:r>
            <a:r>
              <a:rPr sz="1200" b="0"/>
              <a:t>套现、京东白条、蚂蚁花呗</a:t>
            </a:r>
          </a:p>
        </p:txBody>
      </p:sp>
      <p:sp>
        <p:nvSpPr>
          <p:cNvPr id="231" name="Shape 231"/>
          <p:cNvSpPr/>
          <p:nvPr/>
        </p:nvSpPr>
        <p:spPr>
          <a:xfrm>
            <a:off x="5825625" y="5654207"/>
            <a:ext cx="21615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b="1">
                <a:solidFill>
                  <a:srgbClr val="404040"/>
                </a:solidFill>
                <a:latin typeface="Microsoft YaHei"/>
                <a:ea typeface="Microsoft YaHei"/>
                <a:cs typeface="Microsoft YaHei"/>
                <a:sym typeface="Microsoft YaHei"/>
              </a:defRPr>
            </a:pPr>
            <a:r>
              <a:t>黑产：</a:t>
            </a:r>
            <a:r>
              <a:rPr sz="1200" b="0"/>
              <a:t>打码、周卡、零配件…</a:t>
            </a:r>
          </a:p>
        </p:txBody>
      </p:sp>
      <p:sp>
        <p:nvSpPr>
          <p:cNvPr id="232" name="Shape 232"/>
          <p:cNvSpPr/>
          <p:nvPr/>
        </p:nvSpPr>
        <p:spPr>
          <a:xfrm>
            <a:off x="5695069" y="4736700"/>
            <a:ext cx="2837471" cy="1290142"/>
          </a:xfrm>
          <a:prstGeom prst="roundRect">
            <a:avLst>
              <a:gd name="adj" fmla="val 7008"/>
            </a:avLst>
          </a:prstGeom>
          <a:ln w="12700">
            <a:solidFill>
              <a:srgbClr val="595959"/>
            </a:solidFill>
            <a:prstDash val="sysDash"/>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33" name="Shape 233"/>
          <p:cNvSpPr/>
          <p:nvPr/>
        </p:nvSpPr>
        <p:spPr>
          <a:xfrm>
            <a:off x="3539251" y="5081547"/>
            <a:ext cx="1348741" cy="72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150000"/>
              </a:lnSpc>
              <a:defRPr sz="1400">
                <a:solidFill>
                  <a:srgbClr val="0A74DA"/>
                </a:solidFill>
                <a:latin typeface="Microsoft YaHei"/>
                <a:ea typeface="Microsoft YaHei"/>
                <a:cs typeface="Microsoft YaHei"/>
                <a:sym typeface="Microsoft YaHei"/>
              </a:defRPr>
            </a:pPr>
            <a:r>
              <a:t>机器学习分析</a:t>
            </a:r>
          </a:p>
          <a:p>
            <a:pPr algn="ctr">
              <a:lnSpc>
                <a:spcPct val="150000"/>
              </a:lnSpc>
              <a:defRPr sz="1400">
                <a:solidFill>
                  <a:srgbClr val="0A74DA"/>
                </a:solidFill>
                <a:latin typeface="Microsoft YaHei"/>
                <a:ea typeface="Microsoft YaHei"/>
                <a:cs typeface="Microsoft YaHei"/>
                <a:sym typeface="Microsoft YaHei"/>
              </a:defRPr>
            </a:pPr>
            <a:r>
              <a:t>扩大关键词分析</a:t>
            </a:r>
          </a:p>
        </p:txBody>
      </p:sp>
      <p:sp>
        <p:nvSpPr>
          <p:cNvPr id="234" name="Shape 234"/>
          <p:cNvSpPr/>
          <p:nvPr/>
        </p:nvSpPr>
        <p:spPr>
          <a:xfrm>
            <a:off x="593514" y="4893395"/>
            <a:ext cx="2071403" cy="345441"/>
          </a:xfrm>
          <a:prstGeom prst="rect">
            <a:avLst/>
          </a:prstGeom>
          <a:solidFill>
            <a:srgbClr val="0A74DA"/>
          </a:solidFill>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400">
                <a:solidFill>
                  <a:srgbClr val="FFFFFF"/>
                </a:solidFill>
                <a:latin typeface="Microsoft YaHei"/>
                <a:ea typeface="Microsoft YaHei"/>
                <a:cs typeface="Microsoft YaHei"/>
                <a:sym typeface="Microsoft YaHei"/>
              </a:defRPr>
            </a:pPr>
            <a:r>
              <a:t>1000+关键词</a:t>
            </a:r>
          </a:p>
        </p:txBody>
      </p:sp>
      <p:sp>
        <p:nvSpPr>
          <p:cNvPr id="235" name="Shape 235"/>
          <p:cNvSpPr/>
          <p:nvPr/>
        </p:nvSpPr>
        <p:spPr>
          <a:xfrm>
            <a:off x="593516" y="5306229"/>
            <a:ext cx="2071403" cy="345441"/>
          </a:xfrm>
          <a:prstGeom prst="rect">
            <a:avLst/>
          </a:prstGeom>
          <a:solidFill>
            <a:srgbClr val="0A74DA"/>
          </a:solidFill>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400">
                <a:solidFill>
                  <a:srgbClr val="FFFFFF"/>
                </a:solidFill>
                <a:latin typeface="Microsoft YaHei"/>
                <a:ea typeface="Microsoft YaHei"/>
                <a:cs typeface="Microsoft YaHei"/>
                <a:sym typeface="Microsoft YaHei"/>
              </a:defRPr>
            </a:pPr>
            <a:r>
              <a:t>20W+的异常商品</a:t>
            </a:r>
          </a:p>
        </p:txBody>
      </p:sp>
      <p:sp>
        <p:nvSpPr>
          <p:cNvPr id="236" name="Shape 236"/>
          <p:cNvSpPr/>
          <p:nvPr/>
        </p:nvSpPr>
        <p:spPr>
          <a:xfrm>
            <a:off x="598412" y="5719063"/>
            <a:ext cx="2066505" cy="307777"/>
          </a:xfrm>
          <a:prstGeom prst="rect">
            <a:avLst/>
          </a:prstGeom>
          <a:solidFill>
            <a:srgbClr val="0A74DA"/>
          </a:solidFill>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1400">
                <a:solidFill>
                  <a:srgbClr val="FFFFFF"/>
                </a:solidFill>
                <a:latin typeface="Microsoft YaHei"/>
                <a:ea typeface="Microsoft YaHei"/>
                <a:cs typeface="Microsoft YaHei"/>
                <a:sym typeface="Microsoft YaHei"/>
              </a:defRPr>
            </a:pPr>
            <a:r>
              <a:t>100W+的黑产异常用户</a:t>
            </a:r>
          </a:p>
        </p:txBody>
      </p:sp>
      <p:pic>
        <p:nvPicPr>
          <p:cNvPr id="237" name="image27.pdf"/>
          <p:cNvPicPr>
            <a:picLocks noChangeAspect="1"/>
          </p:cNvPicPr>
          <p:nvPr/>
        </p:nvPicPr>
        <p:blipFill>
          <a:blip r:embed="rId2">
            <a:extLst/>
          </a:blip>
          <a:stretch>
            <a:fillRect/>
          </a:stretch>
        </p:blipFill>
        <p:spPr>
          <a:xfrm>
            <a:off x="5576242" y="2745532"/>
            <a:ext cx="260494" cy="173663"/>
          </a:xfrm>
          <a:prstGeom prst="rect">
            <a:avLst/>
          </a:prstGeom>
          <a:ln w="12700">
            <a:miter lim="400000"/>
          </a:ln>
        </p:spPr>
      </p:pic>
      <p:pic>
        <p:nvPicPr>
          <p:cNvPr id="238" name="image27.pdf"/>
          <p:cNvPicPr>
            <a:picLocks noChangeAspect="1"/>
          </p:cNvPicPr>
          <p:nvPr/>
        </p:nvPicPr>
        <p:blipFill>
          <a:blip r:embed="rId2">
            <a:extLst/>
          </a:blip>
          <a:stretch>
            <a:fillRect/>
          </a:stretch>
        </p:blipFill>
        <p:spPr>
          <a:xfrm rot="5400000">
            <a:off x="7104495" y="3921104"/>
            <a:ext cx="220449" cy="146966"/>
          </a:xfrm>
          <a:prstGeom prst="rect">
            <a:avLst/>
          </a:prstGeom>
          <a:ln w="12700">
            <a:miter lim="400000"/>
          </a:ln>
        </p:spPr>
      </p:pic>
      <p:pic>
        <p:nvPicPr>
          <p:cNvPr id="239" name="image27.pdf"/>
          <p:cNvPicPr>
            <a:picLocks noChangeAspect="1"/>
          </p:cNvPicPr>
          <p:nvPr/>
        </p:nvPicPr>
        <p:blipFill>
          <a:blip r:embed="rId2">
            <a:extLst/>
          </a:blip>
          <a:stretch>
            <a:fillRect/>
          </a:stretch>
        </p:blipFill>
        <p:spPr>
          <a:xfrm flipH="1">
            <a:off x="2878903" y="5364048"/>
            <a:ext cx="260494" cy="173663"/>
          </a:xfrm>
          <a:prstGeom prst="rect">
            <a:avLst/>
          </a:prstGeom>
          <a:ln w="12700">
            <a:miter lim="400000"/>
          </a:ln>
        </p:spPr>
      </p:pic>
      <p:pic>
        <p:nvPicPr>
          <p:cNvPr id="240" name="image27.pdf"/>
          <p:cNvPicPr>
            <a:picLocks noChangeAspect="1"/>
          </p:cNvPicPr>
          <p:nvPr/>
        </p:nvPicPr>
        <p:blipFill>
          <a:blip r:embed="rId2">
            <a:extLst/>
          </a:blip>
          <a:stretch>
            <a:fillRect/>
          </a:stretch>
        </p:blipFill>
        <p:spPr>
          <a:xfrm flipH="1">
            <a:off x="5001195" y="5364048"/>
            <a:ext cx="260494" cy="173663"/>
          </a:xfrm>
          <a:prstGeom prst="rect">
            <a:avLst/>
          </a:prstGeom>
          <a:ln w="12700">
            <a:miter lim="400000"/>
          </a:ln>
        </p:spPr>
      </p:pic>
      <p:pic>
        <p:nvPicPr>
          <p:cNvPr id="241" name="image28.pdf"/>
          <p:cNvPicPr>
            <a:picLocks noChangeAspect="1"/>
          </p:cNvPicPr>
          <p:nvPr/>
        </p:nvPicPr>
        <p:blipFill>
          <a:blip r:embed="rId3">
            <a:extLst/>
          </a:blip>
          <a:stretch>
            <a:fillRect/>
          </a:stretch>
        </p:blipFill>
        <p:spPr>
          <a:xfrm>
            <a:off x="4339668" y="2372829"/>
            <a:ext cx="529239" cy="545778"/>
          </a:xfrm>
          <a:prstGeom prst="rect">
            <a:avLst/>
          </a:prstGeom>
          <a:ln w="12700">
            <a:miter lim="400000"/>
          </a:ln>
        </p:spPr>
      </p:pic>
      <p:sp>
        <p:nvSpPr>
          <p:cNvPr id="242" name="Shape 242"/>
          <p:cNvSpPr/>
          <p:nvPr/>
        </p:nvSpPr>
        <p:spPr>
          <a:xfrm>
            <a:off x="5336788" y="2476850"/>
            <a:ext cx="751354"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逆向关联</a:t>
            </a:r>
          </a:p>
        </p:txBody>
      </p:sp>
      <p:sp>
        <p:nvSpPr>
          <p:cNvPr id="243" name="Shape 243"/>
          <p:cNvSpPr/>
          <p:nvPr/>
        </p:nvSpPr>
        <p:spPr>
          <a:xfrm>
            <a:off x="349709" y="1644574"/>
            <a:ext cx="2528241" cy="2239789"/>
          </a:xfrm>
          <a:prstGeom prst="roundRect">
            <a:avLst>
              <a:gd name="adj" fmla="val 6071"/>
            </a:avLst>
          </a:prstGeom>
          <a:ln w="19050">
            <a:solidFill>
              <a:srgbClr val="BFBFBF"/>
            </a:solidFill>
            <a:prstDash val="sysDash"/>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44" name="Shape 244"/>
          <p:cNvSpPr/>
          <p:nvPr/>
        </p:nvSpPr>
        <p:spPr>
          <a:xfrm>
            <a:off x="1195284" y="1506073"/>
            <a:ext cx="764641" cy="307341"/>
          </a:xfrm>
          <a:prstGeom prst="rect">
            <a:avLst/>
          </a:prstGeom>
          <a:solidFill>
            <a:srgbClr val="0975DA"/>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solidFill>
                  <a:srgbClr val="FFFFFF"/>
                </a:solidFill>
                <a:latin typeface="Microsoft YaHei"/>
                <a:ea typeface="Microsoft YaHei"/>
                <a:cs typeface="Microsoft YaHei"/>
                <a:sym typeface="Microsoft YaHei"/>
              </a:defRPr>
            </a:pPr>
            <a:r>
              <a:t>PB级数据</a:t>
            </a:r>
          </a:p>
        </p:txBody>
      </p:sp>
      <p:sp>
        <p:nvSpPr>
          <p:cNvPr id="245" name="Shape 245"/>
          <p:cNvSpPr/>
          <p:nvPr/>
        </p:nvSpPr>
        <p:spPr>
          <a:xfrm>
            <a:off x="777262" y="1921573"/>
            <a:ext cx="1475741" cy="777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b="1">
                <a:solidFill>
                  <a:srgbClr val="404040"/>
                </a:solidFill>
                <a:latin typeface="Microsoft YaHei"/>
                <a:ea typeface="Microsoft YaHei"/>
                <a:cs typeface="Microsoft YaHei"/>
                <a:sym typeface="Microsoft YaHei"/>
              </a:defRPr>
            </a:pPr>
            <a:r>
              <a:t>电商购物记录：</a:t>
            </a:r>
          </a:p>
          <a:p>
            <a:pPr>
              <a:defRPr sz="1400" b="1">
                <a:solidFill>
                  <a:srgbClr val="404040"/>
                </a:solidFill>
                <a:latin typeface="Microsoft YaHei"/>
                <a:ea typeface="Microsoft YaHei"/>
                <a:cs typeface="Microsoft YaHei"/>
                <a:sym typeface="Microsoft YaHei"/>
              </a:defRPr>
            </a:pPr>
            <a:endParaRPr/>
          </a:p>
          <a:p>
            <a:pPr>
              <a:defRPr sz="1200">
                <a:solidFill>
                  <a:srgbClr val="404040"/>
                </a:solidFill>
                <a:latin typeface="Microsoft YaHei"/>
                <a:ea typeface="Microsoft YaHei"/>
                <a:cs typeface="Microsoft YaHei"/>
                <a:sym typeface="Microsoft YaHei"/>
              </a:defRPr>
            </a:pPr>
            <a:r>
              <a:t>套现、黑产、老赖…</a:t>
            </a:r>
          </a:p>
        </p:txBody>
      </p:sp>
      <p:sp>
        <p:nvSpPr>
          <p:cNvPr id="246" name="Shape 246"/>
          <p:cNvSpPr/>
          <p:nvPr/>
        </p:nvSpPr>
        <p:spPr>
          <a:xfrm>
            <a:off x="777261" y="2861569"/>
            <a:ext cx="1398140" cy="955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b="1">
                <a:solidFill>
                  <a:srgbClr val="404040"/>
                </a:solidFill>
                <a:latin typeface="Microsoft YaHei"/>
                <a:ea typeface="Microsoft YaHei"/>
                <a:cs typeface="Microsoft YaHei"/>
                <a:sym typeface="Microsoft YaHei"/>
              </a:defRPr>
            </a:pPr>
            <a:r>
              <a:t>社交微博记录：</a:t>
            </a:r>
          </a:p>
          <a:p>
            <a:pPr>
              <a:defRPr sz="1200">
                <a:solidFill>
                  <a:srgbClr val="404040"/>
                </a:solidFill>
                <a:latin typeface="Microsoft YaHei"/>
                <a:ea typeface="Microsoft YaHei"/>
                <a:cs typeface="Microsoft YaHei"/>
                <a:sym typeface="Microsoft YaHei"/>
              </a:defRPr>
            </a:pPr>
            <a:endParaRPr/>
          </a:p>
          <a:p>
            <a:pPr>
              <a:defRPr sz="1200">
                <a:solidFill>
                  <a:srgbClr val="404040"/>
                </a:solidFill>
                <a:latin typeface="Microsoft YaHei"/>
                <a:ea typeface="Microsoft YaHei"/>
                <a:cs typeface="Microsoft YaHei"/>
                <a:sym typeface="Microsoft YaHei"/>
              </a:defRPr>
            </a:pPr>
            <a:r>
              <a:t>微博借贷、套现、</a:t>
            </a:r>
          </a:p>
          <a:p>
            <a:pPr>
              <a:defRPr sz="1200">
                <a:solidFill>
                  <a:srgbClr val="404040"/>
                </a:solidFill>
                <a:latin typeface="Microsoft YaHei"/>
                <a:ea typeface="Microsoft YaHei"/>
                <a:cs typeface="Microsoft YaHei"/>
                <a:sym typeface="Microsoft YaHei"/>
              </a:defRPr>
            </a:pPr>
            <a:r>
              <a:t>刷芝麻分…</a:t>
            </a:r>
          </a:p>
        </p:txBody>
      </p:sp>
      <p:pic>
        <p:nvPicPr>
          <p:cNvPr id="247" name="image27.pdf"/>
          <p:cNvPicPr>
            <a:picLocks noChangeAspect="1"/>
          </p:cNvPicPr>
          <p:nvPr/>
        </p:nvPicPr>
        <p:blipFill>
          <a:blip r:embed="rId2">
            <a:extLst/>
          </a:blip>
          <a:stretch>
            <a:fillRect/>
          </a:stretch>
        </p:blipFill>
        <p:spPr>
          <a:xfrm>
            <a:off x="3326917" y="2733669"/>
            <a:ext cx="260494" cy="17366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291342" y="61497"/>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50" name="Shape 250"/>
          <p:cNvSpPr/>
          <p:nvPr/>
        </p:nvSpPr>
        <p:spPr>
          <a:xfrm>
            <a:off x="5839850" y="408399"/>
            <a:ext cx="6352151" cy="1"/>
          </a:xfrm>
          <a:prstGeom prst="line">
            <a:avLst/>
          </a:prstGeom>
          <a:ln w="6350">
            <a:solidFill>
              <a:srgbClr val="D9D9D9"/>
            </a:solidFill>
            <a:miter/>
          </a:ln>
        </p:spPr>
        <p:txBody>
          <a:bodyPr lIns="45719" rIns="45719"/>
          <a:lstStyle/>
          <a:p>
            <a:endParaRPr/>
          </a:p>
        </p:txBody>
      </p:sp>
      <p:sp>
        <p:nvSpPr>
          <p:cNvPr id="251" name="Shape 251"/>
          <p:cNvSpPr/>
          <p:nvPr/>
        </p:nvSpPr>
        <p:spPr>
          <a:xfrm>
            <a:off x="513151" y="2118006"/>
            <a:ext cx="866141" cy="12788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150000"/>
              </a:lnSpc>
              <a:defRPr sz="1200">
                <a:solidFill>
                  <a:srgbClr val="1D96E1"/>
                </a:solidFill>
                <a:latin typeface="Microsoft YaHei"/>
                <a:ea typeface="Microsoft YaHei"/>
                <a:cs typeface="Microsoft YaHei"/>
                <a:sym typeface="Microsoft YaHei"/>
              </a:defRPr>
            </a:pPr>
            <a:r>
              <a:t>身份证</a:t>
            </a:r>
          </a:p>
          <a:p>
            <a:pPr algn="ctr">
              <a:lnSpc>
                <a:spcPct val="150000"/>
              </a:lnSpc>
              <a:defRPr sz="1200">
                <a:solidFill>
                  <a:srgbClr val="1D96E1"/>
                </a:solidFill>
                <a:latin typeface="Microsoft YaHei"/>
                <a:ea typeface="Microsoft YaHei"/>
                <a:cs typeface="Microsoft YaHei"/>
                <a:sym typeface="Microsoft YaHei"/>
              </a:defRPr>
            </a:pPr>
            <a:r>
              <a:t>手机号</a:t>
            </a:r>
          </a:p>
          <a:p>
            <a:pPr algn="ctr">
              <a:lnSpc>
                <a:spcPct val="150000"/>
              </a:lnSpc>
              <a:defRPr sz="1200">
                <a:solidFill>
                  <a:srgbClr val="1D96E1"/>
                </a:solidFill>
                <a:latin typeface="Microsoft YaHei"/>
                <a:ea typeface="Microsoft YaHei"/>
                <a:cs typeface="Microsoft YaHei"/>
                <a:sym typeface="Microsoft YaHei"/>
              </a:defRPr>
            </a:pPr>
            <a:r>
              <a:t>公司</a:t>
            </a:r>
          </a:p>
          <a:p>
            <a:pPr algn="ctr">
              <a:lnSpc>
                <a:spcPct val="150000"/>
              </a:lnSpc>
              <a:defRPr sz="1200">
                <a:solidFill>
                  <a:srgbClr val="1D96E1"/>
                </a:solidFill>
                <a:latin typeface="Microsoft YaHei"/>
                <a:ea typeface="Microsoft YaHei"/>
                <a:cs typeface="Microsoft YaHei"/>
                <a:sym typeface="Microsoft YaHei"/>
              </a:defRPr>
            </a:pPr>
            <a:r>
              <a:t>联系人姓名</a:t>
            </a:r>
          </a:p>
        </p:txBody>
      </p:sp>
      <p:pic>
        <p:nvPicPr>
          <p:cNvPr id="252" name="image29.pdf"/>
          <p:cNvPicPr>
            <a:picLocks noChangeAspect="1"/>
          </p:cNvPicPr>
          <p:nvPr/>
        </p:nvPicPr>
        <p:blipFill>
          <a:blip r:embed="rId2">
            <a:extLst/>
          </a:blip>
          <a:stretch>
            <a:fillRect/>
          </a:stretch>
        </p:blipFill>
        <p:spPr>
          <a:xfrm>
            <a:off x="4925088" y="4018988"/>
            <a:ext cx="383931" cy="383931"/>
          </a:xfrm>
          <a:prstGeom prst="rect">
            <a:avLst/>
          </a:prstGeom>
          <a:ln w="12700">
            <a:miter lim="400000"/>
          </a:ln>
        </p:spPr>
      </p:pic>
      <p:sp>
        <p:nvSpPr>
          <p:cNvPr id="253" name="Shape 253"/>
          <p:cNvSpPr/>
          <p:nvPr/>
        </p:nvSpPr>
        <p:spPr>
          <a:xfrm>
            <a:off x="4863560" y="4441644"/>
            <a:ext cx="506989"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张三</a:t>
            </a:r>
          </a:p>
        </p:txBody>
      </p:sp>
      <p:pic>
        <p:nvPicPr>
          <p:cNvPr id="254" name="image29.pdf"/>
          <p:cNvPicPr>
            <a:picLocks noChangeAspect="1"/>
          </p:cNvPicPr>
          <p:nvPr/>
        </p:nvPicPr>
        <p:blipFill>
          <a:blip r:embed="rId2">
            <a:extLst/>
          </a:blip>
          <a:stretch>
            <a:fillRect/>
          </a:stretch>
        </p:blipFill>
        <p:spPr>
          <a:xfrm>
            <a:off x="7336281" y="4018988"/>
            <a:ext cx="383931" cy="383931"/>
          </a:xfrm>
          <a:prstGeom prst="rect">
            <a:avLst/>
          </a:prstGeom>
          <a:ln w="12700">
            <a:miter lim="400000"/>
          </a:ln>
        </p:spPr>
      </p:pic>
      <p:sp>
        <p:nvSpPr>
          <p:cNvPr id="255" name="Shape 255"/>
          <p:cNvSpPr/>
          <p:nvPr/>
        </p:nvSpPr>
        <p:spPr>
          <a:xfrm>
            <a:off x="7274752" y="4449621"/>
            <a:ext cx="506989"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李四</a:t>
            </a:r>
          </a:p>
        </p:txBody>
      </p:sp>
      <p:sp>
        <p:nvSpPr>
          <p:cNvPr id="256" name="Shape 256"/>
          <p:cNvSpPr/>
          <p:nvPr/>
        </p:nvSpPr>
        <p:spPr>
          <a:xfrm>
            <a:off x="4150952" y="3914171"/>
            <a:ext cx="197709" cy="209633"/>
          </a:xfrm>
          <a:prstGeom prst="ellipse">
            <a:avLst/>
          </a:prstGeom>
          <a:solidFill>
            <a:srgbClr val="0A74DA"/>
          </a:solidFill>
          <a:ln w="12700">
            <a:solidFill>
              <a:srgbClr val="0A74DA"/>
            </a:solidFill>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57" name="Shape 257"/>
          <p:cNvSpPr/>
          <p:nvPr/>
        </p:nvSpPr>
        <p:spPr>
          <a:xfrm>
            <a:off x="4150952" y="4352747"/>
            <a:ext cx="197709" cy="209633"/>
          </a:xfrm>
          <a:prstGeom prst="ellipse">
            <a:avLst/>
          </a:prstGeom>
          <a:solidFill>
            <a:srgbClr val="0A74DA"/>
          </a:solidFill>
          <a:ln w="12700">
            <a:solidFill>
              <a:srgbClr val="0A74DA"/>
            </a:solidFill>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58" name="Shape 258"/>
          <p:cNvSpPr/>
          <p:nvPr/>
        </p:nvSpPr>
        <p:spPr>
          <a:xfrm>
            <a:off x="8103530" y="3931225"/>
            <a:ext cx="197709" cy="209633"/>
          </a:xfrm>
          <a:prstGeom prst="ellipse">
            <a:avLst/>
          </a:prstGeom>
          <a:solidFill>
            <a:srgbClr val="0A74DA"/>
          </a:solidFill>
          <a:ln w="12700">
            <a:solidFill>
              <a:srgbClr val="0A74DA"/>
            </a:solidFill>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59" name="Shape 259"/>
          <p:cNvSpPr/>
          <p:nvPr/>
        </p:nvSpPr>
        <p:spPr>
          <a:xfrm>
            <a:off x="8103530" y="4369801"/>
            <a:ext cx="197709" cy="209633"/>
          </a:xfrm>
          <a:prstGeom prst="ellipse">
            <a:avLst/>
          </a:prstGeom>
          <a:solidFill>
            <a:srgbClr val="0A74DA"/>
          </a:solidFill>
          <a:ln w="12700">
            <a:solidFill>
              <a:srgbClr val="0A74DA"/>
            </a:solidFill>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60" name="Shape 260"/>
          <p:cNvSpPr/>
          <p:nvPr/>
        </p:nvSpPr>
        <p:spPr>
          <a:xfrm flipV="1">
            <a:off x="4319706" y="4210953"/>
            <a:ext cx="605384" cy="172496"/>
          </a:xfrm>
          <a:prstGeom prst="line">
            <a:avLst/>
          </a:prstGeom>
          <a:ln w="6350">
            <a:solidFill>
              <a:schemeClr val="accent1"/>
            </a:solidFill>
            <a:miter/>
            <a:tailEnd type="triangle"/>
          </a:ln>
        </p:spPr>
        <p:txBody>
          <a:bodyPr lIns="45719" rIns="45719"/>
          <a:lstStyle/>
          <a:p>
            <a:endParaRPr/>
          </a:p>
        </p:txBody>
      </p:sp>
      <p:sp>
        <p:nvSpPr>
          <p:cNvPr id="261" name="Shape 261"/>
          <p:cNvSpPr/>
          <p:nvPr/>
        </p:nvSpPr>
        <p:spPr>
          <a:xfrm flipV="1">
            <a:off x="7720211" y="4036042"/>
            <a:ext cx="383320" cy="174912"/>
          </a:xfrm>
          <a:prstGeom prst="line">
            <a:avLst/>
          </a:prstGeom>
          <a:ln w="6350">
            <a:solidFill>
              <a:schemeClr val="accent1"/>
            </a:solidFill>
            <a:miter/>
            <a:tailEnd type="triangle"/>
          </a:ln>
        </p:spPr>
        <p:txBody>
          <a:bodyPr lIns="45719" rIns="45719"/>
          <a:lstStyle/>
          <a:p>
            <a:endParaRPr/>
          </a:p>
        </p:txBody>
      </p:sp>
      <p:sp>
        <p:nvSpPr>
          <p:cNvPr id="262" name="Shape 262"/>
          <p:cNvSpPr/>
          <p:nvPr/>
        </p:nvSpPr>
        <p:spPr>
          <a:xfrm>
            <a:off x="7720211" y="4210953"/>
            <a:ext cx="383320" cy="263666"/>
          </a:xfrm>
          <a:prstGeom prst="line">
            <a:avLst/>
          </a:prstGeom>
          <a:ln w="6350">
            <a:solidFill>
              <a:schemeClr val="accent1"/>
            </a:solidFill>
            <a:miter/>
            <a:tailEnd type="triangle"/>
          </a:ln>
        </p:spPr>
        <p:txBody>
          <a:bodyPr lIns="45719" rIns="45719"/>
          <a:lstStyle/>
          <a:p>
            <a:endParaRPr/>
          </a:p>
        </p:txBody>
      </p:sp>
      <p:sp>
        <p:nvSpPr>
          <p:cNvPr id="263" name="Shape 263"/>
          <p:cNvSpPr/>
          <p:nvPr/>
        </p:nvSpPr>
        <p:spPr>
          <a:xfrm flipH="1" flipV="1">
            <a:off x="4348660" y="4018988"/>
            <a:ext cx="576430" cy="191966"/>
          </a:xfrm>
          <a:prstGeom prst="line">
            <a:avLst/>
          </a:prstGeom>
          <a:ln w="6350">
            <a:solidFill>
              <a:schemeClr val="accent1"/>
            </a:solidFill>
            <a:miter/>
            <a:tailEnd type="triangle"/>
          </a:ln>
        </p:spPr>
        <p:txBody>
          <a:bodyPr lIns="45719" rIns="45719"/>
          <a:lstStyle/>
          <a:p>
            <a:endParaRPr/>
          </a:p>
        </p:txBody>
      </p:sp>
      <p:sp>
        <p:nvSpPr>
          <p:cNvPr id="264" name="Shape 264"/>
          <p:cNvSpPr/>
          <p:nvPr/>
        </p:nvSpPr>
        <p:spPr>
          <a:xfrm>
            <a:off x="6020996" y="4746566"/>
            <a:ext cx="560946" cy="322385"/>
          </a:xfrm>
          <a:prstGeom prst="roundRect">
            <a:avLst>
              <a:gd name="adj" fmla="val 16667"/>
            </a:avLst>
          </a:prstGeom>
          <a:solidFill>
            <a:srgbClr val="0A74DA"/>
          </a:solidFill>
          <a:ln w="12700">
            <a:solidFill>
              <a:srgbClr val="0A74DA"/>
            </a:solidFill>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65" name="Shape 265"/>
          <p:cNvSpPr/>
          <p:nvPr/>
        </p:nvSpPr>
        <p:spPr>
          <a:xfrm>
            <a:off x="6074952" y="4784616"/>
            <a:ext cx="506989"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FFFFFF"/>
                </a:solidFill>
                <a:latin typeface="Microsoft YaHei"/>
                <a:ea typeface="Microsoft YaHei"/>
                <a:cs typeface="Microsoft YaHei"/>
                <a:sym typeface="Microsoft YaHei"/>
              </a:defRPr>
            </a:lvl1pPr>
          </a:lstStyle>
          <a:p>
            <a:r>
              <a:t>电话</a:t>
            </a:r>
          </a:p>
        </p:txBody>
      </p:sp>
      <p:sp>
        <p:nvSpPr>
          <p:cNvPr id="266" name="Shape 266"/>
          <p:cNvSpPr/>
          <p:nvPr/>
        </p:nvSpPr>
        <p:spPr>
          <a:xfrm>
            <a:off x="5147785" y="3249248"/>
            <a:ext cx="560946" cy="322385"/>
          </a:xfrm>
          <a:prstGeom prst="roundRect">
            <a:avLst>
              <a:gd name="adj" fmla="val 16667"/>
            </a:avLst>
          </a:prstGeom>
          <a:solidFill>
            <a:srgbClr val="0A74DA"/>
          </a:solidFill>
          <a:ln w="12700">
            <a:solidFill>
              <a:srgbClr val="0A74DA"/>
            </a:solidFill>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67" name="Shape 267"/>
          <p:cNvSpPr/>
          <p:nvPr/>
        </p:nvSpPr>
        <p:spPr>
          <a:xfrm>
            <a:off x="5177028" y="3287298"/>
            <a:ext cx="560946"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a:solidFill>
                  <a:srgbClr val="FFFFFF"/>
                </a:solidFill>
                <a:latin typeface="Microsoft YaHei"/>
                <a:ea typeface="Microsoft YaHei"/>
                <a:cs typeface="Microsoft YaHei"/>
                <a:sym typeface="Microsoft YaHei"/>
              </a:defRPr>
            </a:pPr>
            <a:r>
              <a:t>公司1</a:t>
            </a:r>
          </a:p>
        </p:txBody>
      </p:sp>
      <p:sp>
        <p:nvSpPr>
          <p:cNvPr id="268" name="Shape 268"/>
          <p:cNvSpPr/>
          <p:nvPr/>
        </p:nvSpPr>
        <p:spPr>
          <a:xfrm>
            <a:off x="6869493" y="3249248"/>
            <a:ext cx="560946" cy="322385"/>
          </a:xfrm>
          <a:prstGeom prst="roundRect">
            <a:avLst>
              <a:gd name="adj" fmla="val 16667"/>
            </a:avLst>
          </a:prstGeom>
          <a:solidFill>
            <a:srgbClr val="0A74DA"/>
          </a:solidFill>
          <a:ln w="12700">
            <a:solidFill>
              <a:srgbClr val="0A74DA"/>
            </a:solidFill>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69" name="Shape 269"/>
          <p:cNvSpPr/>
          <p:nvPr/>
        </p:nvSpPr>
        <p:spPr>
          <a:xfrm>
            <a:off x="6869493" y="3287298"/>
            <a:ext cx="560946"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a:solidFill>
                  <a:srgbClr val="FFFFFF"/>
                </a:solidFill>
                <a:latin typeface="Microsoft YaHei"/>
                <a:ea typeface="Microsoft YaHei"/>
                <a:cs typeface="Microsoft YaHei"/>
                <a:sym typeface="Microsoft YaHei"/>
              </a:defRPr>
            </a:pPr>
            <a:r>
              <a:t>公司2</a:t>
            </a:r>
          </a:p>
        </p:txBody>
      </p:sp>
      <p:sp>
        <p:nvSpPr>
          <p:cNvPr id="270" name="Shape 270"/>
          <p:cNvSpPr/>
          <p:nvPr/>
        </p:nvSpPr>
        <p:spPr>
          <a:xfrm flipV="1">
            <a:off x="5117053" y="3541214"/>
            <a:ext cx="340448" cy="477775"/>
          </a:xfrm>
          <a:prstGeom prst="line">
            <a:avLst/>
          </a:prstGeom>
          <a:ln w="6350">
            <a:solidFill>
              <a:schemeClr val="accent1"/>
            </a:solidFill>
            <a:miter/>
            <a:tailEnd type="triangle"/>
          </a:ln>
        </p:spPr>
        <p:txBody>
          <a:bodyPr lIns="45719" rIns="45719"/>
          <a:lstStyle/>
          <a:p>
            <a:endParaRPr/>
          </a:p>
        </p:txBody>
      </p:sp>
      <p:sp>
        <p:nvSpPr>
          <p:cNvPr id="271" name="Shape 271"/>
          <p:cNvSpPr/>
          <p:nvPr/>
        </p:nvSpPr>
        <p:spPr>
          <a:xfrm flipH="1" flipV="1">
            <a:off x="7149965" y="3541214"/>
            <a:ext cx="378282" cy="477775"/>
          </a:xfrm>
          <a:prstGeom prst="line">
            <a:avLst/>
          </a:prstGeom>
          <a:ln w="6350">
            <a:solidFill>
              <a:schemeClr val="accent1"/>
            </a:solidFill>
            <a:miter/>
            <a:tailEnd type="triangle"/>
          </a:ln>
        </p:spPr>
        <p:txBody>
          <a:bodyPr lIns="45719" rIns="45719"/>
          <a:lstStyle/>
          <a:p>
            <a:endParaRPr/>
          </a:p>
        </p:txBody>
      </p:sp>
      <p:sp>
        <p:nvSpPr>
          <p:cNvPr id="272" name="Shape 272"/>
          <p:cNvSpPr/>
          <p:nvPr/>
        </p:nvSpPr>
        <p:spPr>
          <a:xfrm>
            <a:off x="5309018" y="4210953"/>
            <a:ext cx="711978" cy="696807"/>
          </a:xfrm>
          <a:prstGeom prst="line">
            <a:avLst/>
          </a:prstGeom>
          <a:ln w="6350">
            <a:solidFill>
              <a:schemeClr val="accent1"/>
            </a:solidFill>
            <a:miter/>
            <a:tailEnd type="triangle"/>
          </a:ln>
        </p:spPr>
        <p:txBody>
          <a:bodyPr lIns="45719" rIns="45719"/>
          <a:lstStyle/>
          <a:p>
            <a:endParaRPr/>
          </a:p>
        </p:txBody>
      </p:sp>
      <p:sp>
        <p:nvSpPr>
          <p:cNvPr id="273" name="Shape 273"/>
          <p:cNvSpPr/>
          <p:nvPr/>
        </p:nvSpPr>
        <p:spPr>
          <a:xfrm flipH="1">
            <a:off x="6581940" y="4210953"/>
            <a:ext cx="754342" cy="696807"/>
          </a:xfrm>
          <a:prstGeom prst="line">
            <a:avLst/>
          </a:prstGeom>
          <a:ln w="6350">
            <a:solidFill>
              <a:schemeClr val="accent1"/>
            </a:solidFill>
            <a:miter/>
            <a:tailEnd type="triangle"/>
          </a:ln>
        </p:spPr>
        <p:txBody>
          <a:bodyPr lIns="45719" rIns="45719"/>
          <a:lstStyle/>
          <a:p>
            <a:endParaRPr/>
          </a:p>
        </p:txBody>
      </p:sp>
      <p:sp>
        <p:nvSpPr>
          <p:cNvPr id="274" name="Shape 274"/>
          <p:cNvSpPr/>
          <p:nvPr/>
        </p:nvSpPr>
        <p:spPr>
          <a:xfrm>
            <a:off x="4884173" y="3698590"/>
            <a:ext cx="751354"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Work_in</a:t>
            </a:r>
          </a:p>
        </p:txBody>
      </p:sp>
      <p:sp>
        <p:nvSpPr>
          <p:cNvPr id="275" name="Shape 275"/>
          <p:cNvSpPr/>
          <p:nvPr/>
        </p:nvSpPr>
        <p:spPr>
          <a:xfrm>
            <a:off x="6968859" y="3681826"/>
            <a:ext cx="751354"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Work_in</a:t>
            </a:r>
          </a:p>
        </p:txBody>
      </p:sp>
      <p:sp>
        <p:nvSpPr>
          <p:cNvPr id="276" name="Shape 276"/>
          <p:cNvSpPr/>
          <p:nvPr/>
        </p:nvSpPr>
        <p:spPr>
          <a:xfrm>
            <a:off x="5507390" y="4415494"/>
            <a:ext cx="1686637"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Has_company_phone</a:t>
            </a:r>
          </a:p>
        </p:txBody>
      </p:sp>
      <p:sp>
        <p:nvSpPr>
          <p:cNvPr id="277" name="Shape 277"/>
          <p:cNvSpPr/>
          <p:nvPr/>
        </p:nvSpPr>
        <p:spPr>
          <a:xfrm>
            <a:off x="746811" y="4486875"/>
            <a:ext cx="451283" cy="12788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150000"/>
              </a:lnSpc>
              <a:defRPr sz="1200">
                <a:solidFill>
                  <a:srgbClr val="1D96E1"/>
                </a:solidFill>
                <a:latin typeface="Microsoft YaHei"/>
                <a:ea typeface="Microsoft YaHei"/>
                <a:cs typeface="Microsoft YaHei"/>
                <a:sym typeface="Microsoft YaHei"/>
              </a:defRPr>
            </a:pPr>
            <a:r>
              <a:t>地址</a:t>
            </a:r>
          </a:p>
          <a:p>
            <a:pPr algn="ctr">
              <a:lnSpc>
                <a:spcPct val="150000"/>
              </a:lnSpc>
              <a:defRPr sz="1200">
                <a:solidFill>
                  <a:srgbClr val="1D96E1"/>
                </a:solidFill>
                <a:latin typeface="Microsoft YaHei"/>
                <a:ea typeface="Microsoft YaHei"/>
                <a:cs typeface="Microsoft YaHei"/>
                <a:sym typeface="Microsoft YaHei"/>
              </a:defRPr>
            </a:pPr>
            <a:r>
              <a:t>年龄</a:t>
            </a:r>
          </a:p>
          <a:p>
            <a:pPr algn="ctr">
              <a:lnSpc>
                <a:spcPct val="150000"/>
              </a:lnSpc>
              <a:defRPr sz="1200">
                <a:solidFill>
                  <a:srgbClr val="1D96E1"/>
                </a:solidFill>
                <a:latin typeface="Microsoft YaHei"/>
                <a:ea typeface="Microsoft YaHei"/>
                <a:cs typeface="Microsoft YaHei"/>
                <a:sym typeface="Microsoft YaHei"/>
              </a:defRPr>
            </a:pPr>
            <a:r>
              <a:t>身份</a:t>
            </a:r>
          </a:p>
          <a:p>
            <a:pPr algn="ctr">
              <a:lnSpc>
                <a:spcPct val="150000"/>
              </a:lnSpc>
              <a:defRPr sz="1200">
                <a:solidFill>
                  <a:srgbClr val="1D96E1"/>
                </a:solidFill>
                <a:latin typeface="Microsoft YaHei"/>
                <a:ea typeface="Microsoft YaHei"/>
                <a:cs typeface="Microsoft YaHei"/>
                <a:sym typeface="Microsoft YaHei"/>
              </a:defRPr>
            </a:pPr>
            <a:r>
              <a:t>职务</a:t>
            </a:r>
          </a:p>
        </p:txBody>
      </p:sp>
      <p:sp>
        <p:nvSpPr>
          <p:cNvPr id="278" name="Shape 278"/>
          <p:cNvSpPr/>
          <p:nvPr/>
        </p:nvSpPr>
        <p:spPr>
          <a:xfrm>
            <a:off x="2021294" y="2379615"/>
            <a:ext cx="1544072" cy="370841"/>
          </a:xfrm>
          <a:prstGeom prst="rect">
            <a:avLst/>
          </a:prstGeom>
          <a:solidFill>
            <a:srgbClr val="0A74DA"/>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latin typeface="Microsoft YaHei"/>
                <a:ea typeface="Microsoft YaHei"/>
                <a:cs typeface="Microsoft YaHei"/>
                <a:sym typeface="Microsoft YaHei"/>
              </a:defRPr>
            </a:lvl1pPr>
          </a:lstStyle>
          <a:p>
            <a:r>
              <a:t>建立知识图谱</a:t>
            </a:r>
          </a:p>
        </p:txBody>
      </p:sp>
      <p:sp>
        <p:nvSpPr>
          <p:cNvPr id="279" name="Shape 279"/>
          <p:cNvSpPr/>
          <p:nvPr/>
        </p:nvSpPr>
        <p:spPr>
          <a:xfrm>
            <a:off x="387782" y="91638"/>
            <a:ext cx="3472185"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应用实践—知识图谱反欺诈</a:t>
            </a:r>
          </a:p>
        </p:txBody>
      </p:sp>
      <p:sp>
        <p:nvSpPr>
          <p:cNvPr id="280" name="Shape 280"/>
          <p:cNvSpPr/>
          <p:nvPr/>
        </p:nvSpPr>
        <p:spPr>
          <a:xfrm>
            <a:off x="291342" y="1785285"/>
            <a:ext cx="1375728" cy="1771810"/>
          </a:xfrm>
          <a:prstGeom prst="roundRect">
            <a:avLst>
              <a:gd name="adj" fmla="val 6071"/>
            </a:avLst>
          </a:prstGeom>
          <a:ln w="19050">
            <a:solidFill>
              <a:srgbClr val="BFBFBF"/>
            </a:solidFill>
            <a:prstDash val="sysDash"/>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81" name="Shape 281"/>
          <p:cNvSpPr/>
          <p:nvPr/>
        </p:nvSpPr>
        <p:spPr>
          <a:xfrm>
            <a:off x="295024" y="4119779"/>
            <a:ext cx="1375727" cy="1771810"/>
          </a:xfrm>
          <a:prstGeom prst="roundRect">
            <a:avLst>
              <a:gd name="adj" fmla="val 6071"/>
            </a:avLst>
          </a:prstGeom>
          <a:ln w="19050">
            <a:solidFill>
              <a:srgbClr val="BFBFBF"/>
            </a:solidFill>
            <a:prstDash val="sysDash"/>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82" name="Shape 282"/>
          <p:cNvSpPr/>
          <p:nvPr/>
        </p:nvSpPr>
        <p:spPr>
          <a:xfrm>
            <a:off x="547440" y="1583526"/>
            <a:ext cx="713741" cy="307341"/>
          </a:xfrm>
          <a:prstGeom prst="rect">
            <a:avLst/>
          </a:prstGeom>
          <a:solidFill>
            <a:srgbClr val="2B3E5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实体扩充</a:t>
            </a:r>
          </a:p>
        </p:txBody>
      </p:sp>
      <p:sp>
        <p:nvSpPr>
          <p:cNvPr id="283" name="Shape 283"/>
          <p:cNvSpPr/>
          <p:nvPr/>
        </p:nvSpPr>
        <p:spPr>
          <a:xfrm>
            <a:off x="572343" y="3931225"/>
            <a:ext cx="713741" cy="307341"/>
          </a:xfrm>
          <a:prstGeom prst="rect">
            <a:avLst/>
          </a:prstGeom>
          <a:solidFill>
            <a:srgbClr val="2B3E5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交叉验证</a:t>
            </a:r>
          </a:p>
        </p:txBody>
      </p:sp>
      <p:sp>
        <p:nvSpPr>
          <p:cNvPr id="284" name="Shape 284"/>
          <p:cNvSpPr/>
          <p:nvPr/>
        </p:nvSpPr>
        <p:spPr>
          <a:xfrm>
            <a:off x="2021294" y="4883386"/>
            <a:ext cx="1515342" cy="370841"/>
          </a:xfrm>
          <a:prstGeom prst="rect">
            <a:avLst/>
          </a:prstGeom>
          <a:solidFill>
            <a:srgbClr val="F4933C"/>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latin typeface="Microsoft YaHei"/>
                <a:ea typeface="Microsoft YaHei"/>
                <a:cs typeface="Microsoft YaHei"/>
                <a:sym typeface="Microsoft YaHei"/>
              </a:defRPr>
            </a:lvl1pPr>
          </a:lstStyle>
          <a:p>
            <a:r>
              <a:t>冲突检测</a:t>
            </a:r>
          </a:p>
        </p:txBody>
      </p:sp>
      <p:sp>
        <p:nvSpPr>
          <p:cNvPr id="285" name="Shape 285"/>
          <p:cNvSpPr/>
          <p:nvPr/>
        </p:nvSpPr>
        <p:spPr>
          <a:xfrm>
            <a:off x="3859967" y="2002027"/>
            <a:ext cx="4810346" cy="3858398"/>
          </a:xfrm>
          <a:prstGeom prst="roundRect">
            <a:avLst>
              <a:gd name="adj" fmla="val 2753"/>
            </a:avLst>
          </a:prstGeom>
          <a:ln w="19050">
            <a:solidFill>
              <a:srgbClr val="BFBFBF"/>
            </a:solidFill>
            <a:prstDash val="sysDash"/>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86" name="Shape 286"/>
          <p:cNvSpPr/>
          <p:nvPr/>
        </p:nvSpPr>
        <p:spPr>
          <a:xfrm>
            <a:off x="5490988" y="1783353"/>
            <a:ext cx="1526541" cy="3708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2B3E50"/>
                </a:solidFill>
                <a:latin typeface="Microsoft YaHei"/>
                <a:ea typeface="Microsoft YaHei"/>
                <a:cs typeface="Microsoft YaHei"/>
                <a:sym typeface="Microsoft YaHei"/>
              </a:defRPr>
            </a:lvl1pPr>
          </a:lstStyle>
          <a:p>
            <a:r>
              <a:t>知识图谱反欺诈</a:t>
            </a:r>
          </a:p>
        </p:txBody>
      </p:sp>
      <p:pic>
        <p:nvPicPr>
          <p:cNvPr id="287" name="image30.pdf"/>
          <p:cNvPicPr>
            <a:picLocks noChangeAspect="1"/>
          </p:cNvPicPr>
          <p:nvPr/>
        </p:nvPicPr>
        <p:blipFill>
          <a:blip r:embed="rId3">
            <a:extLst/>
          </a:blip>
          <a:stretch>
            <a:fillRect/>
          </a:stretch>
        </p:blipFill>
        <p:spPr>
          <a:xfrm>
            <a:off x="2669639" y="2887755"/>
            <a:ext cx="249936" cy="166624"/>
          </a:xfrm>
          <a:prstGeom prst="rect">
            <a:avLst/>
          </a:prstGeom>
          <a:ln w="12700">
            <a:miter lim="400000"/>
          </a:ln>
        </p:spPr>
      </p:pic>
      <p:pic>
        <p:nvPicPr>
          <p:cNvPr id="288" name="image31.pdf"/>
          <p:cNvPicPr>
            <a:picLocks noChangeAspect="1"/>
          </p:cNvPicPr>
          <p:nvPr/>
        </p:nvPicPr>
        <p:blipFill>
          <a:blip r:embed="rId4">
            <a:extLst/>
          </a:blip>
          <a:stretch>
            <a:fillRect/>
          </a:stretch>
        </p:blipFill>
        <p:spPr>
          <a:xfrm flipH="1">
            <a:off x="2653994" y="5434970"/>
            <a:ext cx="249936" cy="166624"/>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291342" y="51665"/>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91" name="Shape 291"/>
          <p:cNvSpPr/>
          <p:nvPr/>
        </p:nvSpPr>
        <p:spPr>
          <a:xfrm>
            <a:off x="487584" y="81806"/>
            <a:ext cx="3013497"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应用实践—用户电商数据分析</a:t>
            </a:r>
          </a:p>
        </p:txBody>
      </p:sp>
      <p:sp>
        <p:nvSpPr>
          <p:cNvPr id="292" name="Shape 292"/>
          <p:cNvSpPr/>
          <p:nvPr/>
        </p:nvSpPr>
        <p:spPr>
          <a:xfrm>
            <a:off x="5112196" y="296741"/>
            <a:ext cx="713741" cy="3073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特征分析</a:t>
            </a:r>
          </a:p>
        </p:txBody>
      </p:sp>
      <p:sp>
        <p:nvSpPr>
          <p:cNvPr id="293" name="Shape 293"/>
          <p:cNvSpPr/>
          <p:nvPr/>
        </p:nvSpPr>
        <p:spPr>
          <a:xfrm>
            <a:off x="3947064" y="528851"/>
            <a:ext cx="2880449"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100">
                <a:solidFill>
                  <a:srgbClr val="2B3E50"/>
                </a:solidFill>
                <a:latin typeface="Microsoft YaHei"/>
                <a:ea typeface="Microsoft YaHei"/>
                <a:cs typeface="Microsoft YaHei"/>
                <a:sym typeface="Microsoft YaHei"/>
              </a:defRPr>
            </a:lvl1pPr>
          </a:lstStyle>
          <a:p>
            <a:r>
              <a:t>紧抓互联网大数据时代下的行为、属性特点</a:t>
            </a:r>
          </a:p>
        </p:txBody>
      </p:sp>
      <p:sp>
        <p:nvSpPr>
          <p:cNvPr id="294" name="Shape 294"/>
          <p:cNvSpPr/>
          <p:nvPr/>
        </p:nvSpPr>
        <p:spPr>
          <a:xfrm>
            <a:off x="2110655" y="1790550"/>
            <a:ext cx="2109721" cy="667730"/>
          </a:xfrm>
          <a:prstGeom prst="rect">
            <a:avLst/>
          </a:prstGeom>
          <a:solidFill>
            <a:srgbClr val="0A74DA"/>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295" name="Shape 295"/>
          <p:cNvSpPr/>
          <p:nvPr/>
        </p:nvSpPr>
        <p:spPr>
          <a:xfrm>
            <a:off x="2445720" y="1648087"/>
            <a:ext cx="1" cy="298579"/>
          </a:xfrm>
          <a:prstGeom prst="line">
            <a:avLst/>
          </a:prstGeom>
          <a:ln w="22225">
            <a:solidFill>
              <a:srgbClr val="0975DA"/>
            </a:solidFill>
            <a:miter/>
          </a:ln>
        </p:spPr>
        <p:txBody>
          <a:bodyPr lIns="45719" rIns="45719"/>
          <a:lstStyle/>
          <a:p>
            <a:endParaRPr/>
          </a:p>
        </p:txBody>
      </p:sp>
      <p:sp>
        <p:nvSpPr>
          <p:cNvPr id="296" name="Shape 296"/>
          <p:cNvSpPr/>
          <p:nvPr/>
        </p:nvSpPr>
        <p:spPr>
          <a:xfrm>
            <a:off x="2946168" y="1655399"/>
            <a:ext cx="1" cy="298580"/>
          </a:xfrm>
          <a:prstGeom prst="line">
            <a:avLst/>
          </a:prstGeom>
          <a:ln w="22225">
            <a:solidFill>
              <a:srgbClr val="0975DA"/>
            </a:solidFill>
            <a:miter/>
          </a:ln>
        </p:spPr>
        <p:txBody>
          <a:bodyPr lIns="45719" rIns="45719"/>
          <a:lstStyle/>
          <a:p>
            <a:endParaRPr/>
          </a:p>
        </p:txBody>
      </p:sp>
      <p:sp>
        <p:nvSpPr>
          <p:cNvPr id="297" name="Shape 297"/>
          <p:cNvSpPr/>
          <p:nvPr/>
        </p:nvSpPr>
        <p:spPr>
          <a:xfrm>
            <a:off x="3446615" y="1657387"/>
            <a:ext cx="1" cy="298580"/>
          </a:xfrm>
          <a:prstGeom prst="line">
            <a:avLst/>
          </a:prstGeom>
          <a:ln w="22225">
            <a:solidFill>
              <a:srgbClr val="0975DA"/>
            </a:solidFill>
            <a:miter/>
          </a:ln>
        </p:spPr>
        <p:txBody>
          <a:bodyPr lIns="45719" rIns="45719"/>
          <a:lstStyle/>
          <a:p>
            <a:endParaRPr/>
          </a:p>
        </p:txBody>
      </p:sp>
      <p:sp>
        <p:nvSpPr>
          <p:cNvPr id="298" name="Shape 298"/>
          <p:cNvSpPr/>
          <p:nvPr/>
        </p:nvSpPr>
        <p:spPr>
          <a:xfrm>
            <a:off x="3947064" y="1664700"/>
            <a:ext cx="1" cy="298580"/>
          </a:xfrm>
          <a:prstGeom prst="line">
            <a:avLst/>
          </a:prstGeom>
          <a:ln w="22225">
            <a:solidFill>
              <a:srgbClr val="0975DA"/>
            </a:solidFill>
            <a:miter/>
          </a:ln>
        </p:spPr>
        <p:txBody>
          <a:bodyPr lIns="45719" rIns="45719"/>
          <a:lstStyle/>
          <a:p>
            <a:endParaRPr/>
          </a:p>
        </p:txBody>
      </p:sp>
      <p:sp>
        <p:nvSpPr>
          <p:cNvPr id="299" name="Shape 299"/>
          <p:cNvSpPr/>
          <p:nvPr/>
        </p:nvSpPr>
        <p:spPr>
          <a:xfrm flipH="1">
            <a:off x="1917051" y="1869773"/>
            <a:ext cx="298580" cy="1"/>
          </a:xfrm>
          <a:prstGeom prst="line">
            <a:avLst/>
          </a:prstGeom>
          <a:ln w="22225">
            <a:solidFill>
              <a:srgbClr val="0975DA"/>
            </a:solidFill>
            <a:miter/>
          </a:ln>
        </p:spPr>
        <p:txBody>
          <a:bodyPr lIns="45719" rIns="45719"/>
          <a:lstStyle/>
          <a:p>
            <a:endParaRPr/>
          </a:p>
        </p:txBody>
      </p:sp>
      <p:sp>
        <p:nvSpPr>
          <p:cNvPr id="300" name="Shape 300"/>
          <p:cNvSpPr/>
          <p:nvPr/>
        </p:nvSpPr>
        <p:spPr>
          <a:xfrm flipH="1">
            <a:off x="1907572" y="2099320"/>
            <a:ext cx="298580" cy="1"/>
          </a:xfrm>
          <a:prstGeom prst="line">
            <a:avLst/>
          </a:prstGeom>
          <a:ln w="22225">
            <a:solidFill>
              <a:srgbClr val="0975DA"/>
            </a:solidFill>
            <a:miter/>
          </a:ln>
        </p:spPr>
        <p:txBody>
          <a:bodyPr lIns="45719" rIns="45719"/>
          <a:lstStyle/>
          <a:p>
            <a:endParaRPr/>
          </a:p>
        </p:txBody>
      </p:sp>
      <p:sp>
        <p:nvSpPr>
          <p:cNvPr id="301" name="Shape 301"/>
          <p:cNvSpPr/>
          <p:nvPr/>
        </p:nvSpPr>
        <p:spPr>
          <a:xfrm flipH="1">
            <a:off x="1896871" y="2319288"/>
            <a:ext cx="298580" cy="1"/>
          </a:xfrm>
          <a:prstGeom prst="line">
            <a:avLst/>
          </a:prstGeom>
          <a:ln w="22225">
            <a:solidFill>
              <a:srgbClr val="0975DA"/>
            </a:solidFill>
            <a:miter/>
          </a:ln>
        </p:spPr>
        <p:txBody>
          <a:bodyPr lIns="45719" rIns="45719"/>
          <a:lstStyle/>
          <a:p>
            <a:endParaRPr/>
          </a:p>
        </p:txBody>
      </p:sp>
      <p:sp>
        <p:nvSpPr>
          <p:cNvPr id="302" name="Shape 302"/>
          <p:cNvSpPr/>
          <p:nvPr/>
        </p:nvSpPr>
        <p:spPr>
          <a:xfrm>
            <a:off x="2707887" y="1865291"/>
            <a:ext cx="1016009"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solidFill>
                  <a:srgbClr val="FFFFFF"/>
                </a:solidFill>
                <a:latin typeface="Microsoft YaHei"/>
                <a:ea typeface="Microsoft YaHei"/>
                <a:cs typeface="Microsoft YaHei"/>
                <a:sym typeface="Microsoft YaHei"/>
              </a:defRPr>
            </a:pPr>
            <a:r>
              <a:t>用户电商</a:t>
            </a:r>
          </a:p>
          <a:p>
            <a:pPr>
              <a:defRPr sz="1400">
                <a:solidFill>
                  <a:srgbClr val="FFFFFF"/>
                </a:solidFill>
                <a:latin typeface="Microsoft YaHei"/>
                <a:ea typeface="Microsoft YaHei"/>
                <a:cs typeface="Microsoft YaHei"/>
                <a:sym typeface="Microsoft YaHei"/>
              </a:defRPr>
            </a:pPr>
            <a:r>
              <a:t>行为数据</a:t>
            </a:r>
          </a:p>
        </p:txBody>
      </p:sp>
      <p:sp>
        <p:nvSpPr>
          <p:cNvPr id="303" name="Shape 303"/>
          <p:cNvSpPr/>
          <p:nvPr/>
        </p:nvSpPr>
        <p:spPr>
          <a:xfrm>
            <a:off x="2194816" y="1401484"/>
            <a:ext cx="457692"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类目</a:t>
            </a:r>
          </a:p>
        </p:txBody>
      </p:sp>
      <p:sp>
        <p:nvSpPr>
          <p:cNvPr id="304" name="Shape 304"/>
          <p:cNvSpPr/>
          <p:nvPr/>
        </p:nvSpPr>
        <p:spPr>
          <a:xfrm>
            <a:off x="2717321" y="1401484"/>
            <a:ext cx="457692"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类目</a:t>
            </a:r>
          </a:p>
        </p:txBody>
      </p:sp>
      <p:sp>
        <p:nvSpPr>
          <p:cNvPr id="305" name="Shape 305"/>
          <p:cNvSpPr/>
          <p:nvPr/>
        </p:nvSpPr>
        <p:spPr>
          <a:xfrm>
            <a:off x="3217770" y="1401484"/>
            <a:ext cx="457692"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类目</a:t>
            </a:r>
          </a:p>
        </p:txBody>
      </p:sp>
      <p:sp>
        <p:nvSpPr>
          <p:cNvPr id="306" name="Shape 306"/>
          <p:cNvSpPr/>
          <p:nvPr/>
        </p:nvSpPr>
        <p:spPr>
          <a:xfrm>
            <a:off x="3718216" y="1401484"/>
            <a:ext cx="457692"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类目</a:t>
            </a:r>
          </a:p>
        </p:txBody>
      </p:sp>
      <p:sp>
        <p:nvSpPr>
          <p:cNvPr id="307" name="Shape 307"/>
          <p:cNvSpPr/>
          <p:nvPr/>
        </p:nvSpPr>
        <p:spPr>
          <a:xfrm>
            <a:off x="1539587" y="1758580"/>
            <a:ext cx="457693"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用户</a:t>
            </a:r>
          </a:p>
        </p:txBody>
      </p:sp>
      <p:sp>
        <p:nvSpPr>
          <p:cNvPr id="308" name="Shape 308"/>
          <p:cNvSpPr/>
          <p:nvPr/>
        </p:nvSpPr>
        <p:spPr>
          <a:xfrm>
            <a:off x="1540869" y="1972997"/>
            <a:ext cx="457693"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用户</a:t>
            </a:r>
          </a:p>
        </p:txBody>
      </p:sp>
      <p:sp>
        <p:nvSpPr>
          <p:cNvPr id="309" name="Shape 309"/>
          <p:cNvSpPr/>
          <p:nvPr/>
        </p:nvSpPr>
        <p:spPr>
          <a:xfrm>
            <a:off x="1530168" y="2187171"/>
            <a:ext cx="457693"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Microsoft YaHei"/>
                <a:ea typeface="Microsoft YaHei"/>
                <a:cs typeface="Microsoft YaHei"/>
                <a:sym typeface="Microsoft YaHei"/>
              </a:defRPr>
            </a:lvl1pPr>
          </a:lstStyle>
          <a:p>
            <a:r>
              <a:t>用户</a:t>
            </a:r>
          </a:p>
        </p:txBody>
      </p:sp>
      <p:graphicFrame>
        <p:nvGraphicFramePr>
          <p:cNvPr id="310" name="Chart 310"/>
          <p:cNvGraphicFramePr/>
          <p:nvPr>
            <p:extLst>
              <p:ext uri="{D42A27DB-BD31-4B8C-83A1-F6EECF244321}">
                <p14:modId xmlns:p14="http://schemas.microsoft.com/office/powerpoint/2010/main" val="836138596"/>
              </p:ext>
            </p:extLst>
          </p:nvPr>
        </p:nvGraphicFramePr>
        <p:xfrm>
          <a:off x="1553570" y="2961564"/>
          <a:ext cx="7008352" cy="2242240"/>
        </p:xfrm>
        <a:graphic>
          <a:graphicData uri="http://schemas.openxmlformats.org/drawingml/2006/chart">
            <c:chart xmlns:c="http://schemas.openxmlformats.org/drawingml/2006/chart" xmlns:r="http://schemas.openxmlformats.org/officeDocument/2006/relationships" r:id="rId2"/>
          </a:graphicData>
        </a:graphic>
      </p:graphicFrame>
      <p:pic>
        <p:nvPicPr>
          <p:cNvPr id="311" name="image27.pdf"/>
          <p:cNvPicPr>
            <a:picLocks noChangeAspect="1"/>
          </p:cNvPicPr>
          <p:nvPr/>
        </p:nvPicPr>
        <p:blipFill>
          <a:blip r:embed="rId3">
            <a:extLst/>
          </a:blip>
          <a:stretch>
            <a:fillRect/>
          </a:stretch>
        </p:blipFill>
        <p:spPr>
          <a:xfrm>
            <a:off x="4662830" y="1695395"/>
            <a:ext cx="260494" cy="173663"/>
          </a:xfrm>
          <a:prstGeom prst="rect">
            <a:avLst/>
          </a:prstGeom>
          <a:ln w="12700">
            <a:miter lim="400000"/>
          </a:ln>
        </p:spPr>
      </p:pic>
      <p:pic>
        <p:nvPicPr>
          <p:cNvPr id="312" name="image32.png"/>
          <p:cNvPicPr>
            <a:picLocks noChangeAspect="1"/>
          </p:cNvPicPr>
          <p:nvPr/>
        </p:nvPicPr>
        <p:blipFill>
          <a:blip r:embed="rId4">
            <a:extLst/>
          </a:blip>
          <a:stretch>
            <a:fillRect/>
          </a:stretch>
        </p:blipFill>
        <p:spPr>
          <a:xfrm>
            <a:off x="5312914" y="1017581"/>
            <a:ext cx="3697478" cy="1440699"/>
          </a:xfrm>
          <a:prstGeom prst="rect">
            <a:avLst/>
          </a:prstGeom>
          <a:ln w="12700">
            <a:miter lim="400000"/>
          </a:ln>
        </p:spPr>
      </p:pic>
      <p:sp>
        <p:nvSpPr>
          <p:cNvPr id="313" name="Shape 313"/>
          <p:cNvSpPr/>
          <p:nvPr/>
        </p:nvSpPr>
        <p:spPr>
          <a:xfrm>
            <a:off x="7556147" y="755971"/>
            <a:ext cx="1370966" cy="304166"/>
          </a:xfrm>
          <a:prstGeom prst="rect">
            <a:avLst/>
          </a:prstGeom>
          <a:ln>
            <a:solidFill>
              <a:schemeClr val="accent1"/>
            </a:solidFill>
          </a:ln>
          <a:extLst>
            <a:ext uri="{C572A759-6A51-4108-AA02-DFA0A04FC94B}">
              <ma14:wrappingTextBoxFlag xmlns:ma14="http://schemas.microsoft.com/office/mac/drawingml/2011/main" val="1"/>
            </a:ext>
          </a:extLst>
        </p:spPr>
        <p:txBody>
          <a:bodyPr wrap="none" lIns="45719" rIns="45719">
            <a:spAutoFit/>
          </a:bodyPr>
          <a:lstStyle>
            <a:lvl1pPr>
              <a:defRPr sz="1100">
                <a:latin typeface="Microsoft YaHei"/>
                <a:ea typeface="Microsoft YaHei"/>
                <a:cs typeface="Microsoft YaHei"/>
                <a:sym typeface="Microsoft YaHei"/>
              </a:defRPr>
            </a:lvl1pPr>
          </a:lstStyle>
          <a:p>
            <a:r>
              <a:t>类目与违约概率关系</a:t>
            </a:r>
          </a:p>
        </p:txBody>
      </p:sp>
      <p:sp>
        <p:nvSpPr>
          <p:cNvPr id="314" name="Shape 314"/>
          <p:cNvSpPr/>
          <p:nvPr/>
        </p:nvSpPr>
        <p:spPr>
          <a:xfrm>
            <a:off x="320526" y="5634263"/>
            <a:ext cx="6930553" cy="1069341"/>
          </a:xfrm>
          <a:prstGeom prst="rect">
            <a:avLst/>
          </a:prstGeom>
          <a:ln w="19050">
            <a:solidFill>
              <a:srgbClr val="F4933B"/>
            </a:solidFill>
            <a:prstDash val="sysDash"/>
          </a:ln>
          <a:extLst>
            <a:ext uri="{C572A759-6A51-4108-AA02-DFA0A04FC94B}">
              <ma14:wrappingTextBoxFlag xmlns:ma14="http://schemas.microsoft.com/office/mac/drawingml/2011/main" val="1"/>
            </a:ext>
          </a:extLst>
        </p:spPr>
        <p:txBody>
          <a:bodyPr lIns="45719" rIns="45719">
            <a:spAutoFit/>
          </a:bodyPr>
          <a:lstStyle/>
          <a:p>
            <a:pPr>
              <a:lnSpc>
                <a:spcPct val="150000"/>
              </a:lnSpc>
              <a:defRPr sz="1400">
                <a:solidFill>
                  <a:srgbClr val="0A74DA"/>
                </a:solidFill>
                <a:latin typeface="Microsoft YaHei"/>
                <a:ea typeface="Microsoft YaHei"/>
                <a:cs typeface="Microsoft YaHei"/>
                <a:sym typeface="Microsoft YaHei"/>
              </a:defRPr>
            </a:pPr>
            <a:r>
              <a:t>内裤理论：</a:t>
            </a:r>
            <a:r>
              <a:rPr sz="1200"/>
              <a:t>3C配件、内衣内裤、洗护用品价格排序在最末10%的用户坏账率是其它客户的7.3倍。			内在物品更能区分人的风险</a:t>
            </a:r>
          </a:p>
          <a:p>
            <a:pPr>
              <a:lnSpc>
                <a:spcPct val="150000"/>
              </a:lnSpc>
              <a:defRPr sz="1400">
                <a:solidFill>
                  <a:srgbClr val="0A74DA"/>
                </a:solidFill>
                <a:latin typeface="Microsoft YaHei"/>
                <a:ea typeface="Microsoft YaHei"/>
                <a:cs typeface="Microsoft YaHei"/>
                <a:sym typeface="Microsoft YaHei"/>
              </a:defRPr>
            </a:pPr>
            <a:r>
              <a:t>屌丝理论：</a:t>
            </a:r>
            <a:r>
              <a:rPr sz="1200"/>
              <a:t>近三月网游装备、网游代练支付超过100元以上用户坏账率是其它客户11倍</a:t>
            </a:r>
          </a:p>
        </p:txBody>
      </p:sp>
      <p:pic>
        <p:nvPicPr>
          <p:cNvPr id="315" name="image27.pdf"/>
          <p:cNvPicPr>
            <a:picLocks noChangeAspect="1"/>
          </p:cNvPicPr>
          <p:nvPr/>
        </p:nvPicPr>
        <p:blipFill>
          <a:blip r:embed="rId3">
            <a:extLst/>
          </a:blip>
          <a:stretch>
            <a:fillRect/>
          </a:stretch>
        </p:blipFill>
        <p:spPr>
          <a:xfrm rot="5400000">
            <a:off x="4661997" y="2487871"/>
            <a:ext cx="260494" cy="173663"/>
          </a:xfrm>
          <a:prstGeom prst="rect">
            <a:avLst/>
          </a:prstGeom>
          <a:ln w="12700">
            <a:miter lim="400000"/>
          </a:ln>
        </p:spPr>
      </p:pic>
      <p:sp>
        <p:nvSpPr>
          <p:cNvPr id="316" name="Shape 316"/>
          <p:cNvSpPr/>
          <p:nvPr/>
        </p:nvSpPr>
        <p:spPr>
          <a:xfrm rot="5400000">
            <a:off x="702677" y="5145420"/>
            <a:ext cx="644989" cy="2928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rgbClr val="F4933B"/>
            </a:solidFill>
            <a:prstDash val="sysDash"/>
            <a:miter/>
            <a:tailEnd type="triangle"/>
          </a:ln>
        </p:spPr>
        <p:txBody>
          <a:bodyPr lIns="45719" rIns="45719" anchor="ctr"/>
          <a:lstStyle/>
          <a:p>
            <a:endParaRPr/>
          </a:p>
        </p:txBody>
      </p:sp>
      <p:sp>
        <p:nvSpPr>
          <p:cNvPr id="317" name="Shape 317"/>
          <p:cNvSpPr/>
          <p:nvPr/>
        </p:nvSpPr>
        <p:spPr>
          <a:xfrm>
            <a:off x="1185560" y="4722397"/>
            <a:ext cx="1885440" cy="602194"/>
          </a:xfrm>
          <a:prstGeom prst="rect">
            <a:avLst/>
          </a:prstGeom>
          <a:ln w="19050">
            <a:solidFill>
              <a:srgbClr val="FF0000"/>
            </a:solidFill>
            <a:miter/>
          </a:ln>
        </p:spPr>
        <p:txBody>
          <a:bodyPr lIns="45719" rIns="45719" anchor="ctr"/>
          <a:lstStyle/>
          <a:p>
            <a:pPr algn="ctr">
              <a:defRPr>
                <a:solidFill>
                  <a:srgbClr val="FFFFFF"/>
                </a:solidFill>
              </a:defRPr>
            </a:pPr>
            <a:endParaRPr/>
          </a:p>
        </p:txBody>
      </p:sp>
      <p:sp>
        <p:nvSpPr>
          <p:cNvPr id="318" name="Shape 318"/>
          <p:cNvSpPr/>
          <p:nvPr/>
        </p:nvSpPr>
        <p:spPr>
          <a:xfrm>
            <a:off x="3109490" y="4722395"/>
            <a:ext cx="1529695" cy="602194"/>
          </a:xfrm>
          <a:prstGeom prst="rect">
            <a:avLst/>
          </a:prstGeom>
          <a:ln w="19050">
            <a:solidFill>
              <a:srgbClr val="0975DA"/>
            </a:solidFill>
            <a:miter/>
          </a:ln>
        </p:spPr>
        <p:txBody>
          <a:bodyPr lIns="45719" rIns="45719" anchor="ctr"/>
          <a:lstStyle/>
          <a:p>
            <a:pPr algn="ctr">
              <a:defRPr>
                <a:solidFill>
                  <a:srgbClr val="FFFFFF"/>
                </a:solidFill>
              </a:defRPr>
            </a:pPr>
            <a:endParaRPr/>
          </a:p>
        </p:txBody>
      </p:sp>
      <p:sp>
        <p:nvSpPr>
          <p:cNvPr id="319" name="Shape 319"/>
          <p:cNvSpPr/>
          <p:nvPr/>
        </p:nvSpPr>
        <p:spPr>
          <a:xfrm>
            <a:off x="6827511" y="6058863"/>
            <a:ext cx="2005330" cy="599441"/>
          </a:xfrm>
          <a:prstGeom prst="rect">
            <a:avLst/>
          </a:prstGeom>
          <a:solidFill>
            <a:srgbClr val="F4933C"/>
          </a:solidFill>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400">
                <a:solidFill>
                  <a:srgbClr val="FFFFFF"/>
                </a:solidFill>
                <a:latin typeface="Microsoft YaHei"/>
                <a:ea typeface="Microsoft YaHei"/>
                <a:cs typeface="Microsoft YaHei"/>
                <a:sym typeface="Microsoft YaHei"/>
              </a:defRPr>
            </a:pPr>
            <a:r>
              <a:t>特征与信用的关系</a:t>
            </a:r>
            <a:br/>
            <a:r>
              <a:t>– 相关-非因果</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nvSpPr>
        <p:spPr>
          <a:xfrm>
            <a:off x="291342" y="61496"/>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322" name="Shape 322"/>
          <p:cNvSpPr/>
          <p:nvPr/>
        </p:nvSpPr>
        <p:spPr>
          <a:xfrm>
            <a:off x="487584" y="91637"/>
            <a:ext cx="3013497"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应用实践—用户社交数据分析</a:t>
            </a:r>
          </a:p>
        </p:txBody>
      </p:sp>
      <p:sp>
        <p:nvSpPr>
          <p:cNvPr id="323" name="Shape 323"/>
          <p:cNvSpPr/>
          <p:nvPr/>
        </p:nvSpPr>
        <p:spPr>
          <a:xfrm>
            <a:off x="3884734" y="1232726"/>
            <a:ext cx="1607420" cy="3708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latin typeface="Microsoft YaHei"/>
                <a:ea typeface="Microsoft YaHei"/>
                <a:cs typeface="Microsoft YaHei"/>
                <a:sym typeface="Microsoft YaHei"/>
              </a:defRPr>
            </a:lvl1pPr>
          </a:lstStyle>
          <a:p>
            <a:r>
              <a:t> 社交影响力</a:t>
            </a:r>
          </a:p>
        </p:txBody>
      </p:sp>
      <p:graphicFrame>
        <p:nvGraphicFramePr>
          <p:cNvPr id="324" name="Chart 324"/>
          <p:cNvGraphicFramePr/>
          <p:nvPr>
            <p:extLst>
              <p:ext uri="{D42A27DB-BD31-4B8C-83A1-F6EECF244321}">
                <p14:modId xmlns:p14="http://schemas.microsoft.com/office/powerpoint/2010/main" val="1372927086"/>
              </p:ext>
            </p:extLst>
          </p:nvPr>
        </p:nvGraphicFramePr>
        <p:xfrm>
          <a:off x="1449614" y="1990233"/>
          <a:ext cx="6170385" cy="2800841"/>
        </p:xfrm>
        <a:graphic>
          <a:graphicData uri="http://schemas.openxmlformats.org/drawingml/2006/chart">
            <c:chart xmlns:c="http://schemas.openxmlformats.org/drawingml/2006/chart" xmlns:r="http://schemas.openxmlformats.org/officeDocument/2006/relationships" r:id="rId2"/>
          </a:graphicData>
        </a:graphic>
      </p:graphicFrame>
      <p:sp>
        <p:nvSpPr>
          <p:cNvPr id="325" name="Shape 325"/>
          <p:cNvSpPr/>
          <p:nvPr/>
        </p:nvSpPr>
        <p:spPr>
          <a:xfrm>
            <a:off x="1449614" y="5074351"/>
            <a:ext cx="7437992" cy="165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PageRank得分不是越高风险越小，还需要根据其贷款产品进行区分，</a:t>
            </a:r>
          </a:p>
          <a:p>
            <a:pPr>
              <a:defRPr sz="1600">
                <a:solidFill>
                  <a:srgbClr val="2B3E50"/>
                </a:solidFill>
                <a:latin typeface="Microsoft YaHei"/>
                <a:ea typeface="Microsoft YaHei"/>
                <a:cs typeface="Microsoft YaHei"/>
                <a:sym typeface="Microsoft YaHei"/>
              </a:defRPr>
            </a:pPr>
            <a:r>
              <a:t/>
            </a:r>
            <a:br/>
            <a:r>
              <a:t>大额贷款（5万以上），越是高分用户，逾期违约可能性越大；</a:t>
            </a:r>
          </a:p>
          <a:p>
            <a:pPr>
              <a:defRPr sz="1600">
                <a:solidFill>
                  <a:srgbClr val="2B3E50"/>
                </a:solidFill>
                <a:latin typeface="Microsoft YaHei"/>
                <a:ea typeface="Microsoft YaHei"/>
                <a:cs typeface="Microsoft YaHei"/>
                <a:sym typeface="Microsoft YaHei"/>
              </a:defRPr>
            </a:pPr>
            <a:r>
              <a:t/>
            </a:r>
            <a:br/>
            <a:r>
              <a:t>小额贷款（5万及以下），越是低分用户，逾期违约可能性越大。</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 name="Table 327"/>
          <p:cNvGraphicFramePr/>
          <p:nvPr/>
        </p:nvGraphicFramePr>
        <p:xfrm>
          <a:off x="753463" y="1293369"/>
          <a:ext cx="8223389" cy="2351128"/>
        </p:xfrm>
        <a:graphic>
          <a:graphicData uri="http://schemas.openxmlformats.org/drawingml/2006/table">
            <a:tbl>
              <a:tblPr firstRow="1">
                <a:tableStyleId>{4C3C2611-4C71-4FC5-86AE-919BDF0F9419}</a:tableStyleId>
              </a:tblPr>
              <a:tblGrid>
                <a:gridCol w="1008684"/>
                <a:gridCol w="1062424"/>
                <a:gridCol w="2698952"/>
                <a:gridCol w="3453329"/>
              </a:tblGrid>
              <a:tr h="565673">
                <a:tc>
                  <a:txBody>
                    <a:bodyPr/>
                    <a:lstStyle/>
                    <a:p>
                      <a:pPr algn="ctr" defTabSz="685800">
                        <a:defRPr sz="1300" b="0">
                          <a:solidFill>
                            <a:srgbClr val="FFFFFF"/>
                          </a:solidFill>
                        </a:defRPr>
                      </a:pPr>
                      <a:r>
                        <a:t>模型复杂度</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975DA"/>
                    </a:solidFill>
                  </a:tcPr>
                </a:tc>
                <a:tc>
                  <a:txBody>
                    <a:bodyPr/>
                    <a:lstStyle/>
                    <a:p>
                      <a:pPr algn="ctr" defTabSz="685800">
                        <a:defRPr sz="1300" b="0">
                          <a:solidFill>
                            <a:srgbClr val="FFFFFF"/>
                          </a:solidFill>
                        </a:defRPr>
                      </a:pPr>
                      <a:r>
                        <a:t>典型模型</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975DA"/>
                    </a:solidFill>
                  </a:tcPr>
                </a:tc>
                <a:tc>
                  <a:txBody>
                    <a:bodyPr/>
                    <a:lstStyle/>
                    <a:p>
                      <a:pPr algn="ctr" defTabSz="685800">
                        <a:defRPr sz="1300" b="0">
                          <a:solidFill>
                            <a:srgbClr val="FFFFFF"/>
                          </a:solidFill>
                        </a:defRPr>
                      </a:pPr>
                      <a:r>
                        <a:t>优点</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975DA"/>
                    </a:solidFill>
                  </a:tcPr>
                </a:tc>
                <a:tc>
                  <a:txBody>
                    <a:bodyPr/>
                    <a:lstStyle/>
                    <a:p>
                      <a:pPr algn="ctr" defTabSz="685800">
                        <a:defRPr sz="1300" b="0">
                          <a:solidFill>
                            <a:srgbClr val="FFFFFF"/>
                          </a:solidFill>
                        </a:defRPr>
                      </a:pPr>
                      <a:r>
                        <a:t>缺点</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0975DA"/>
                    </a:solidFill>
                  </a:tcPr>
                </a:tc>
              </a:tr>
              <a:tr h="688675">
                <a:tc>
                  <a:txBody>
                    <a:bodyPr/>
                    <a:lstStyle/>
                    <a:p>
                      <a:pPr algn="ctr" defTabSz="685800">
                        <a:defRPr sz="1800"/>
                      </a:pPr>
                      <a:r>
                        <a:rPr sz="1000">
                          <a:latin typeface="Microsoft YaHei"/>
                          <a:ea typeface="Microsoft YaHei"/>
                          <a:cs typeface="Microsoft YaHei"/>
                          <a:sym typeface="Microsoft YaHei"/>
                        </a:rPr>
                        <a:t>简单模型</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685800">
                        <a:defRPr sz="1800"/>
                      </a:pPr>
                      <a:r>
                        <a:rPr sz="1000">
                          <a:latin typeface="Microsoft YaHei"/>
                          <a:ea typeface="Microsoft YaHei"/>
                          <a:cs typeface="Microsoft YaHei"/>
                          <a:sym typeface="Microsoft YaHei"/>
                        </a:rPr>
                        <a:t>逻辑回归</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defTabSz="685800">
                        <a:defRPr sz="1000">
                          <a:latin typeface="Microsoft YaHei"/>
                          <a:ea typeface="Microsoft YaHei"/>
                          <a:cs typeface="Microsoft YaHei"/>
                          <a:sym typeface="Microsoft YaHei"/>
                        </a:defRPr>
                      </a:pPr>
                      <a:r>
                        <a:t>1、解释性好</a:t>
                      </a:r>
                    </a:p>
                    <a:p>
                      <a:pPr algn="l" defTabSz="685800">
                        <a:defRPr sz="1000">
                          <a:latin typeface="Microsoft YaHei"/>
                          <a:ea typeface="Microsoft YaHei"/>
                          <a:cs typeface="Microsoft YaHei"/>
                          <a:sym typeface="Microsoft YaHei"/>
                        </a:defRPr>
                      </a:pPr>
                      <a:r>
                        <a:t>2、稳定性好</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defTabSz="685800">
                        <a:defRPr sz="1000">
                          <a:latin typeface="Microsoft YaHei"/>
                          <a:ea typeface="Microsoft YaHei"/>
                          <a:cs typeface="Microsoft YaHei"/>
                          <a:sym typeface="Microsoft YaHei"/>
                        </a:defRPr>
                      </a:pPr>
                      <a:r>
                        <a:t>1、不符合正态分布的数据集上效果不好</a:t>
                      </a:r>
                    </a:p>
                    <a:p>
                      <a:pPr algn="l" defTabSz="685800">
                        <a:defRPr sz="1000">
                          <a:latin typeface="Microsoft YaHei"/>
                          <a:ea typeface="Microsoft YaHei"/>
                          <a:cs typeface="Microsoft YaHei"/>
                          <a:sym typeface="Microsoft YaHei"/>
                        </a:defRPr>
                      </a:pPr>
                      <a:r>
                        <a:t>2、特征工程对建模人员的经验要求很高</a:t>
                      </a:r>
                    </a:p>
                    <a:p>
                      <a:pPr algn="l" defTabSz="685800">
                        <a:defRPr sz="1000">
                          <a:latin typeface="Microsoft YaHei"/>
                          <a:ea typeface="Microsoft YaHei"/>
                          <a:cs typeface="Microsoft YaHei"/>
                          <a:sym typeface="Microsoft YaHei"/>
                        </a:defRPr>
                      </a:pPr>
                      <a:r>
                        <a:t>3、对建模数据质量要求很高</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tcPr>
                </a:tc>
              </a:tr>
              <a:tr h="1096780">
                <a:tc>
                  <a:txBody>
                    <a:bodyPr/>
                    <a:lstStyle/>
                    <a:p>
                      <a:pPr algn="ctr" defTabSz="685800">
                        <a:defRPr sz="1800"/>
                      </a:pPr>
                      <a:r>
                        <a:rPr sz="1000">
                          <a:latin typeface="Microsoft YaHei"/>
                          <a:ea typeface="Microsoft YaHei"/>
                          <a:cs typeface="Microsoft YaHei"/>
                          <a:sym typeface="Microsoft YaHei"/>
                        </a:rPr>
                        <a:t>复杂模型</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000">
                          <a:latin typeface="Microsoft YaHei"/>
                          <a:ea typeface="Microsoft YaHei"/>
                          <a:cs typeface="Microsoft YaHei"/>
                          <a:sym typeface="Microsoft YaHei"/>
                        </a:defRPr>
                      </a:pPr>
                      <a:endParaRPr/>
                    </a:p>
                    <a:p>
                      <a:pPr algn="ctr">
                        <a:defRPr sz="1000">
                          <a:latin typeface="Microsoft YaHei"/>
                          <a:ea typeface="Microsoft YaHei"/>
                          <a:cs typeface="Microsoft YaHei"/>
                          <a:sym typeface="Microsoft YaHei"/>
                        </a:defRPr>
                      </a:pPr>
                      <a:r>
                        <a:t>决策树</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685800">
                        <a:defRPr sz="1000">
                          <a:latin typeface="Microsoft YaHei"/>
                          <a:ea typeface="Microsoft YaHei"/>
                          <a:cs typeface="Microsoft YaHei"/>
                          <a:sym typeface="Microsoft YaHei"/>
                        </a:defRPr>
                      </a:pPr>
                      <a:r>
                        <a:t>1、并行，效率高</a:t>
                      </a:r>
                    </a:p>
                    <a:p>
                      <a:pPr algn="l" defTabSz="685800">
                        <a:defRPr sz="1000">
                          <a:latin typeface="Microsoft YaHei"/>
                          <a:ea typeface="Microsoft YaHei"/>
                          <a:cs typeface="Microsoft YaHei"/>
                          <a:sym typeface="Microsoft YaHei"/>
                        </a:defRPr>
                      </a:pPr>
                      <a:r>
                        <a:t>2、自带正则化防止过拟合</a:t>
                      </a:r>
                    </a:p>
                    <a:p>
                      <a:pPr algn="l" defTabSz="685800">
                        <a:defRPr sz="1000">
                          <a:latin typeface="Microsoft YaHei"/>
                          <a:ea typeface="Microsoft YaHei"/>
                          <a:cs typeface="Microsoft YaHei"/>
                          <a:sym typeface="Microsoft YaHei"/>
                        </a:defRPr>
                      </a:pPr>
                      <a:r>
                        <a:t>3、支持优化函数扩展</a:t>
                      </a:r>
                    </a:p>
                    <a:p>
                      <a:pPr algn="l" defTabSz="685800">
                        <a:defRPr sz="1000">
                          <a:latin typeface="Microsoft YaHei"/>
                          <a:ea typeface="Microsoft YaHei"/>
                          <a:cs typeface="Microsoft YaHei"/>
                          <a:sym typeface="Microsoft YaHei"/>
                        </a:defRPr>
                      </a:pPr>
                      <a:r>
                        <a:t>4、空值特征易处理</a:t>
                      </a:r>
                    </a:p>
                    <a:p>
                      <a:pPr algn="l" defTabSz="685800">
                        <a:defRPr sz="1000">
                          <a:latin typeface="Microsoft YaHei"/>
                          <a:ea typeface="Microsoft YaHei"/>
                          <a:cs typeface="Microsoft YaHei"/>
                          <a:sym typeface="Microsoft YaHei"/>
                        </a:defRPr>
                      </a:pPr>
                      <a:r>
                        <a:t>5、支持高维度大数据</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685800">
                        <a:defRPr sz="1000">
                          <a:latin typeface="Microsoft YaHei"/>
                          <a:ea typeface="Microsoft YaHei"/>
                          <a:cs typeface="Microsoft YaHei"/>
                          <a:sym typeface="Microsoft YaHei"/>
                        </a:defRPr>
                      </a:pPr>
                      <a:r>
                        <a:t>1、解释性稍差</a:t>
                      </a:r>
                    </a:p>
                    <a:p>
                      <a:pPr algn="l" defTabSz="685800">
                        <a:defRPr sz="1000">
                          <a:latin typeface="Microsoft YaHei"/>
                          <a:ea typeface="Microsoft YaHei"/>
                          <a:cs typeface="Microsoft YaHei"/>
                          <a:sym typeface="Microsoft YaHei"/>
                        </a:defRPr>
                      </a:pPr>
                      <a:r>
                        <a:t>2、特征逻辑稍复杂</a:t>
                      </a:r>
                    </a:p>
                  </a:txBody>
                  <a:tcPr marL="36624" marR="36624" marT="36624" marB="36624"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pic>
        <p:nvPicPr>
          <p:cNvPr id="328" name="image33.png"/>
          <p:cNvPicPr>
            <a:picLocks noChangeAspect="1"/>
          </p:cNvPicPr>
          <p:nvPr/>
        </p:nvPicPr>
        <p:blipFill>
          <a:blip r:embed="rId2">
            <a:extLst/>
          </a:blip>
          <a:stretch>
            <a:fillRect/>
          </a:stretch>
        </p:blipFill>
        <p:spPr>
          <a:xfrm>
            <a:off x="291342" y="4686505"/>
            <a:ext cx="4432160" cy="1046551"/>
          </a:xfrm>
          <a:prstGeom prst="rect">
            <a:avLst/>
          </a:prstGeom>
          <a:ln w="12700">
            <a:miter lim="400000"/>
          </a:ln>
        </p:spPr>
      </p:pic>
      <p:pic>
        <p:nvPicPr>
          <p:cNvPr id="329" name="image34.png"/>
          <p:cNvPicPr>
            <a:picLocks noChangeAspect="1"/>
          </p:cNvPicPr>
          <p:nvPr/>
        </p:nvPicPr>
        <p:blipFill>
          <a:blip r:embed="rId3">
            <a:extLst/>
          </a:blip>
          <a:stretch>
            <a:fillRect/>
          </a:stretch>
        </p:blipFill>
        <p:spPr>
          <a:xfrm>
            <a:off x="4974030" y="4029345"/>
            <a:ext cx="3617789" cy="2244054"/>
          </a:xfrm>
          <a:prstGeom prst="rect">
            <a:avLst/>
          </a:prstGeom>
          <a:ln w="12700">
            <a:miter lim="400000"/>
          </a:ln>
        </p:spPr>
      </p:pic>
      <p:sp>
        <p:nvSpPr>
          <p:cNvPr id="330" name="Shape 330"/>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331" name="Shape 331"/>
          <p:cNvSpPr/>
          <p:nvPr/>
        </p:nvSpPr>
        <p:spPr>
          <a:xfrm>
            <a:off x="3966315" y="742480"/>
            <a:ext cx="301349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icrosoft YaHei"/>
                <a:ea typeface="Microsoft YaHei"/>
                <a:cs typeface="Microsoft YaHei"/>
                <a:sym typeface="Microsoft YaHei"/>
              </a:defRPr>
            </a:pPr>
            <a:r>
              <a:t>复杂模型VS简单模型</a:t>
            </a:r>
          </a:p>
        </p:txBody>
      </p:sp>
      <p:sp>
        <p:nvSpPr>
          <p:cNvPr id="332" name="Shape 332"/>
          <p:cNvSpPr/>
          <p:nvPr/>
        </p:nvSpPr>
        <p:spPr>
          <a:xfrm>
            <a:off x="444153" y="91524"/>
            <a:ext cx="301349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应用实践—模型选择</a:t>
            </a:r>
          </a:p>
        </p:txBody>
      </p:sp>
      <p:sp>
        <p:nvSpPr>
          <p:cNvPr id="333" name="Shape 333"/>
          <p:cNvSpPr/>
          <p:nvPr/>
        </p:nvSpPr>
        <p:spPr>
          <a:xfrm>
            <a:off x="1614296" y="5965621"/>
            <a:ext cx="598040"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icrosoft YaHei"/>
                <a:ea typeface="Microsoft YaHei"/>
                <a:cs typeface="Microsoft YaHei"/>
                <a:sym typeface="Microsoft YaHei"/>
              </a:defRPr>
            </a:lvl1pPr>
          </a:lstStyle>
          <a:p>
            <a:r>
              <a:t>GBDT</a:t>
            </a:r>
          </a:p>
        </p:txBody>
      </p:sp>
      <p:sp>
        <p:nvSpPr>
          <p:cNvPr id="334" name="Shape 334"/>
          <p:cNvSpPr/>
          <p:nvPr/>
        </p:nvSpPr>
        <p:spPr>
          <a:xfrm>
            <a:off x="6331518" y="6311555"/>
            <a:ext cx="8153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icrosoft YaHei"/>
                <a:ea typeface="Microsoft YaHei"/>
                <a:cs typeface="Microsoft YaHei"/>
                <a:sym typeface="Microsoft YaHei"/>
              </a:defRPr>
            </a:lvl1pPr>
          </a:lstStyle>
          <a:p>
            <a:r>
              <a:t>神经网络</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105588" y="2997070"/>
            <a:ext cx="1459585" cy="802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000">
                <a:latin typeface="微软雅黑"/>
                <a:ea typeface="微软雅黑"/>
                <a:cs typeface="微软雅黑"/>
                <a:sym typeface="微软雅黑"/>
              </a:defRPr>
            </a:pPr>
            <a:r>
              <a:t>1.身份证校验</a:t>
            </a:r>
          </a:p>
          <a:p>
            <a:pPr>
              <a:defRPr sz="1000">
                <a:latin typeface="微软雅黑"/>
                <a:ea typeface="微软雅黑"/>
                <a:cs typeface="微软雅黑"/>
                <a:sym typeface="微软雅黑"/>
              </a:defRPr>
            </a:pPr>
            <a:r>
              <a:t>2.银行卡校验</a:t>
            </a:r>
          </a:p>
          <a:p>
            <a:pPr>
              <a:defRPr sz="1000">
                <a:latin typeface="微软雅黑"/>
                <a:ea typeface="微软雅黑"/>
                <a:cs typeface="微软雅黑"/>
                <a:sym typeface="微软雅黑"/>
              </a:defRPr>
            </a:pPr>
            <a:r>
              <a:t>3.手机号使用时长校验</a:t>
            </a:r>
          </a:p>
          <a:p>
            <a:pPr>
              <a:defRPr sz="1000">
                <a:latin typeface="微软雅黑"/>
                <a:ea typeface="微软雅黑"/>
                <a:cs typeface="微软雅黑"/>
                <a:sym typeface="微软雅黑"/>
              </a:defRPr>
            </a:pPr>
            <a:r>
              <a:t>4.身份证人脸识别</a:t>
            </a:r>
          </a:p>
        </p:txBody>
      </p:sp>
      <p:sp>
        <p:nvSpPr>
          <p:cNvPr id="337" name="Shape 337"/>
          <p:cNvSpPr/>
          <p:nvPr/>
        </p:nvSpPr>
        <p:spPr>
          <a:xfrm>
            <a:off x="105590" y="2753112"/>
            <a:ext cx="1459584" cy="269241"/>
          </a:xfrm>
          <a:prstGeom prst="rect">
            <a:avLst/>
          </a:prstGeom>
          <a:solidFill>
            <a:srgbClr val="0A74DA"/>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solidFill>
                  <a:srgbClr val="FFFFFF"/>
                </a:solidFill>
                <a:latin typeface="微软雅黑"/>
                <a:ea typeface="微软雅黑"/>
                <a:cs typeface="微软雅黑"/>
                <a:sym typeface="微软雅黑"/>
              </a:defRPr>
            </a:lvl1pPr>
          </a:lstStyle>
          <a:p>
            <a:r>
              <a:t>客户真实性校验</a:t>
            </a:r>
          </a:p>
        </p:txBody>
      </p:sp>
      <p:grpSp>
        <p:nvGrpSpPr>
          <p:cNvPr id="340" name="Group 340"/>
          <p:cNvGrpSpPr/>
          <p:nvPr/>
        </p:nvGrpSpPr>
        <p:grpSpPr>
          <a:xfrm>
            <a:off x="2015796" y="1699159"/>
            <a:ext cx="895548" cy="480768"/>
            <a:chOff x="0" y="0"/>
            <a:chExt cx="895546" cy="480767"/>
          </a:xfrm>
        </p:grpSpPr>
        <p:sp>
          <p:nvSpPr>
            <p:cNvPr id="338" name="Shape 338"/>
            <p:cNvSpPr/>
            <p:nvPr/>
          </p:nvSpPr>
          <p:spPr>
            <a:xfrm>
              <a:off x="0" y="-1"/>
              <a:ext cx="895548" cy="4807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0800" y="21600"/>
                  </a:lnTo>
                  <a:close/>
                </a:path>
              </a:pathLst>
            </a:custGeom>
            <a:solidFill>
              <a:srgbClr val="2B3E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9" name="Shape 339"/>
            <p:cNvSpPr/>
            <p:nvPr/>
          </p:nvSpPr>
          <p:spPr>
            <a:xfrm>
              <a:off x="223886" y="54963"/>
              <a:ext cx="447775"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latin typeface="微软雅黑"/>
                  <a:ea typeface="微软雅黑"/>
                  <a:cs typeface="微软雅黑"/>
                  <a:sym typeface="微软雅黑"/>
                </a:defRPr>
              </a:lvl1pPr>
            </a:lstStyle>
            <a:p>
              <a:r>
                <a:t>是否通过</a:t>
              </a:r>
            </a:p>
          </p:txBody>
        </p:sp>
      </p:grpSp>
      <p:sp>
        <p:nvSpPr>
          <p:cNvPr id="341" name="Shape 341"/>
          <p:cNvSpPr/>
          <p:nvPr/>
        </p:nvSpPr>
        <p:spPr>
          <a:xfrm flipH="1">
            <a:off x="1314539" y="2064167"/>
            <a:ext cx="11102" cy="520471"/>
          </a:xfrm>
          <a:prstGeom prst="line">
            <a:avLst/>
          </a:prstGeom>
          <a:ln w="19050">
            <a:solidFill>
              <a:srgbClr val="0A74DA"/>
            </a:solidFill>
            <a:prstDash val="sysDash"/>
            <a:miter/>
            <a:tailEnd type="triangle"/>
          </a:ln>
        </p:spPr>
        <p:txBody>
          <a:bodyPr lIns="45719" rIns="45719"/>
          <a:lstStyle/>
          <a:p>
            <a:endParaRPr/>
          </a:p>
        </p:txBody>
      </p:sp>
      <p:sp>
        <p:nvSpPr>
          <p:cNvPr id="342" name="Shape 342"/>
          <p:cNvSpPr/>
          <p:nvPr/>
        </p:nvSpPr>
        <p:spPr>
          <a:xfrm>
            <a:off x="3382343" y="2131992"/>
            <a:ext cx="1459584" cy="624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000">
                <a:latin typeface="微软雅黑"/>
                <a:ea typeface="微软雅黑"/>
                <a:cs typeface="微软雅黑"/>
                <a:sym typeface="微软雅黑"/>
              </a:defRPr>
            </a:lvl1pPr>
          </a:lstStyle>
          <a:p>
            <a:r>
              <a:t>贷款产品准入规则，如对年龄、职业、工作时长、抵押物等准入要求</a:t>
            </a:r>
          </a:p>
        </p:txBody>
      </p:sp>
      <p:sp>
        <p:nvSpPr>
          <p:cNvPr id="343" name="Shape 343"/>
          <p:cNvSpPr/>
          <p:nvPr/>
        </p:nvSpPr>
        <p:spPr>
          <a:xfrm>
            <a:off x="3382345" y="1799098"/>
            <a:ext cx="1459584" cy="269241"/>
          </a:xfrm>
          <a:prstGeom prst="rect">
            <a:avLst/>
          </a:prstGeom>
          <a:solidFill>
            <a:srgbClr val="0A74DA"/>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solidFill>
                  <a:srgbClr val="FFFFFF"/>
                </a:solidFill>
                <a:latin typeface="微软雅黑"/>
                <a:ea typeface="微软雅黑"/>
                <a:cs typeface="微软雅黑"/>
                <a:sym typeface="微软雅黑"/>
              </a:defRPr>
            </a:lvl1pPr>
          </a:lstStyle>
          <a:p>
            <a:r>
              <a:t>准入规则过滤</a:t>
            </a:r>
          </a:p>
        </p:txBody>
      </p:sp>
      <p:grpSp>
        <p:nvGrpSpPr>
          <p:cNvPr id="346" name="Group 346"/>
          <p:cNvGrpSpPr/>
          <p:nvPr/>
        </p:nvGrpSpPr>
        <p:grpSpPr>
          <a:xfrm>
            <a:off x="5319888" y="1698530"/>
            <a:ext cx="895548" cy="480769"/>
            <a:chOff x="0" y="0"/>
            <a:chExt cx="895546" cy="480767"/>
          </a:xfrm>
        </p:grpSpPr>
        <p:sp>
          <p:nvSpPr>
            <p:cNvPr id="344" name="Shape 344"/>
            <p:cNvSpPr/>
            <p:nvPr/>
          </p:nvSpPr>
          <p:spPr>
            <a:xfrm>
              <a:off x="0" y="-1"/>
              <a:ext cx="895548" cy="4807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0800" y="21600"/>
                  </a:lnTo>
                  <a:close/>
                </a:path>
              </a:pathLst>
            </a:custGeom>
            <a:solidFill>
              <a:srgbClr val="2B3E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45" name="Shape 345"/>
            <p:cNvSpPr/>
            <p:nvPr/>
          </p:nvSpPr>
          <p:spPr>
            <a:xfrm>
              <a:off x="223886" y="54963"/>
              <a:ext cx="447775"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latin typeface="微软雅黑"/>
                  <a:ea typeface="微软雅黑"/>
                  <a:cs typeface="微软雅黑"/>
                  <a:sym typeface="微软雅黑"/>
                </a:defRPr>
              </a:lvl1pPr>
            </a:lstStyle>
            <a:p>
              <a:r>
                <a:t>是否通过</a:t>
              </a:r>
            </a:p>
          </p:txBody>
        </p:sp>
      </p:grpSp>
      <p:sp>
        <p:nvSpPr>
          <p:cNvPr id="347" name="Shape 347"/>
          <p:cNvSpPr/>
          <p:nvPr/>
        </p:nvSpPr>
        <p:spPr>
          <a:xfrm>
            <a:off x="6610643" y="2220855"/>
            <a:ext cx="1459584" cy="447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000">
                <a:latin typeface="微软雅黑"/>
                <a:ea typeface="微软雅黑"/>
                <a:cs typeface="微软雅黑"/>
                <a:sym typeface="微软雅黑"/>
              </a:defRPr>
            </a:lvl1pPr>
          </a:lstStyle>
          <a:p>
            <a:r>
              <a:t>跟踪客户是否有征信记录划分为两大客群</a:t>
            </a:r>
          </a:p>
        </p:txBody>
      </p:sp>
      <p:sp>
        <p:nvSpPr>
          <p:cNvPr id="348" name="Shape 348"/>
          <p:cNvSpPr/>
          <p:nvPr/>
        </p:nvSpPr>
        <p:spPr>
          <a:xfrm>
            <a:off x="6607882" y="1799098"/>
            <a:ext cx="1459584" cy="269241"/>
          </a:xfrm>
          <a:prstGeom prst="rect">
            <a:avLst/>
          </a:prstGeom>
          <a:solidFill>
            <a:srgbClr val="0A74DA"/>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solidFill>
                  <a:srgbClr val="FFFFFF"/>
                </a:solidFill>
                <a:latin typeface="微软雅黑"/>
                <a:ea typeface="微软雅黑"/>
                <a:cs typeface="微软雅黑"/>
                <a:sym typeface="微软雅黑"/>
              </a:defRPr>
            </a:lvl1pPr>
          </a:lstStyle>
          <a:p>
            <a:r>
              <a:t>征信记录</a:t>
            </a:r>
          </a:p>
        </p:txBody>
      </p:sp>
      <p:sp>
        <p:nvSpPr>
          <p:cNvPr id="349" name="Shape 349"/>
          <p:cNvSpPr/>
          <p:nvPr/>
        </p:nvSpPr>
        <p:spPr>
          <a:xfrm flipV="1">
            <a:off x="2911344" y="1929903"/>
            <a:ext cx="471002" cy="9640"/>
          </a:xfrm>
          <a:prstGeom prst="line">
            <a:avLst/>
          </a:prstGeom>
          <a:ln w="19050">
            <a:solidFill>
              <a:srgbClr val="0A74DA"/>
            </a:solidFill>
            <a:prstDash val="sysDash"/>
            <a:miter/>
            <a:tailEnd type="triangle"/>
          </a:ln>
        </p:spPr>
        <p:txBody>
          <a:bodyPr lIns="45719" rIns="45719"/>
          <a:lstStyle/>
          <a:p>
            <a:endParaRPr/>
          </a:p>
        </p:txBody>
      </p:sp>
      <p:sp>
        <p:nvSpPr>
          <p:cNvPr id="350" name="Shape 350"/>
          <p:cNvSpPr/>
          <p:nvPr/>
        </p:nvSpPr>
        <p:spPr>
          <a:xfrm>
            <a:off x="4841928" y="1929903"/>
            <a:ext cx="477962" cy="9012"/>
          </a:xfrm>
          <a:prstGeom prst="line">
            <a:avLst/>
          </a:prstGeom>
          <a:ln w="19050">
            <a:solidFill>
              <a:srgbClr val="0A74DA"/>
            </a:solidFill>
            <a:prstDash val="sysDash"/>
            <a:miter/>
            <a:tailEnd type="triangle"/>
          </a:ln>
        </p:spPr>
        <p:txBody>
          <a:bodyPr lIns="45719" rIns="45719"/>
          <a:lstStyle/>
          <a:p>
            <a:endParaRPr/>
          </a:p>
        </p:txBody>
      </p:sp>
      <p:sp>
        <p:nvSpPr>
          <p:cNvPr id="351" name="Shape 351"/>
          <p:cNvSpPr/>
          <p:nvPr/>
        </p:nvSpPr>
        <p:spPr>
          <a:xfrm flipV="1">
            <a:off x="6215436" y="1929903"/>
            <a:ext cx="392448" cy="9012"/>
          </a:xfrm>
          <a:prstGeom prst="line">
            <a:avLst/>
          </a:prstGeom>
          <a:ln w="19050">
            <a:solidFill>
              <a:srgbClr val="0A74DA"/>
            </a:solidFill>
            <a:prstDash val="sysDash"/>
            <a:miter/>
            <a:tailEnd type="triangle"/>
          </a:ln>
        </p:spPr>
        <p:txBody>
          <a:bodyPr lIns="45719" rIns="45719"/>
          <a:lstStyle/>
          <a:p>
            <a:endParaRPr/>
          </a:p>
        </p:txBody>
      </p:sp>
      <p:grpSp>
        <p:nvGrpSpPr>
          <p:cNvPr id="354" name="Group 354"/>
          <p:cNvGrpSpPr/>
          <p:nvPr/>
        </p:nvGrpSpPr>
        <p:grpSpPr>
          <a:xfrm>
            <a:off x="7802636" y="3576195"/>
            <a:ext cx="1326234" cy="421641"/>
            <a:chOff x="0" y="0"/>
            <a:chExt cx="1326233" cy="421640"/>
          </a:xfrm>
        </p:grpSpPr>
        <p:sp>
          <p:nvSpPr>
            <p:cNvPr id="352" name="Shape 352"/>
            <p:cNvSpPr/>
            <p:nvPr/>
          </p:nvSpPr>
          <p:spPr>
            <a:xfrm>
              <a:off x="0" y="23879"/>
              <a:ext cx="1326234" cy="373883"/>
            </a:xfrm>
            <a:prstGeom prst="roundRect">
              <a:avLst>
                <a:gd name="adj" fmla="val 0"/>
              </a:avLst>
            </a:prstGeom>
            <a:noFill/>
            <a:ln w="12700" cap="flat">
              <a:solidFill>
                <a:srgbClr val="2B3E5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3" name="Shape 353"/>
            <p:cNvSpPr/>
            <p:nvPr/>
          </p:nvSpPr>
          <p:spPr>
            <a:xfrm>
              <a:off x="0" y="0"/>
              <a:ext cx="1326234" cy="421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sz="900">
                  <a:latin typeface="微软雅黑"/>
                  <a:ea typeface="微软雅黑"/>
                  <a:cs typeface="微软雅黑"/>
                  <a:sym typeface="微软雅黑"/>
                </a:defRPr>
              </a:lvl1pPr>
            </a:lstStyle>
            <a:p>
              <a:r>
                <a:t>依照既有风控模型进行评定</a:t>
              </a:r>
            </a:p>
          </p:txBody>
        </p:sp>
      </p:grpSp>
      <p:sp>
        <p:nvSpPr>
          <p:cNvPr id="355" name="Shape 355"/>
          <p:cNvSpPr/>
          <p:nvPr/>
        </p:nvSpPr>
        <p:spPr>
          <a:xfrm>
            <a:off x="7802637" y="3340460"/>
            <a:ext cx="1326234" cy="269241"/>
          </a:xfrm>
          <a:prstGeom prst="rect">
            <a:avLst/>
          </a:prstGeom>
          <a:solidFill>
            <a:srgbClr val="0A74DA"/>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solidFill>
                  <a:srgbClr val="FFFFFF"/>
                </a:solidFill>
                <a:latin typeface="微软雅黑"/>
                <a:ea typeface="微软雅黑"/>
                <a:cs typeface="微软雅黑"/>
                <a:sym typeface="微软雅黑"/>
              </a:defRPr>
            </a:lvl1pPr>
          </a:lstStyle>
          <a:p>
            <a:r>
              <a:t>银行既有风控</a:t>
            </a:r>
          </a:p>
        </p:txBody>
      </p:sp>
      <p:grpSp>
        <p:nvGrpSpPr>
          <p:cNvPr id="358" name="Group 358"/>
          <p:cNvGrpSpPr/>
          <p:nvPr/>
        </p:nvGrpSpPr>
        <p:grpSpPr>
          <a:xfrm>
            <a:off x="6812688" y="3014722"/>
            <a:ext cx="1049968" cy="480768"/>
            <a:chOff x="0" y="0"/>
            <a:chExt cx="1049967" cy="480767"/>
          </a:xfrm>
        </p:grpSpPr>
        <p:sp>
          <p:nvSpPr>
            <p:cNvPr id="356" name="Shape 356"/>
            <p:cNvSpPr/>
            <p:nvPr/>
          </p:nvSpPr>
          <p:spPr>
            <a:xfrm>
              <a:off x="-1" y="-1"/>
              <a:ext cx="1049969" cy="4807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0800" y="21600"/>
                  </a:lnTo>
                  <a:close/>
                </a:path>
              </a:pathLst>
            </a:custGeom>
            <a:solidFill>
              <a:srgbClr val="2B3E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Shape 357"/>
            <p:cNvSpPr/>
            <p:nvPr/>
          </p:nvSpPr>
          <p:spPr>
            <a:xfrm>
              <a:off x="262491" y="54963"/>
              <a:ext cx="524985"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800">
                  <a:solidFill>
                    <a:srgbClr val="FFFFFF"/>
                  </a:solidFill>
                  <a:latin typeface="微软雅黑"/>
                  <a:ea typeface="微软雅黑"/>
                  <a:cs typeface="微软雅黑"/>
                  <a:sym typeface="微软雅黑"/>
                </a:defRPr>
              </a:pPr>
              <a:r>
                <a:t>是否</a:t>
              </a:r>
            </a:p>
            <a:p>
              <a:pPr algn="ctr">
                <a:defRPr sz="800">
                  <a:solidFill>
                    <a:srgbClr val="FFFFFF"/>
                  </a:solidFill>
                  <a:latin typeface="微软雅黑"/>
                  <a:ea typeface="微软雅黑"/>
                  <a:cs typeface="微软雅黑"/>
                  <a:sym typeface="微软雅黑"/>
                </a:defRPr>
              </a:pPr>
              <a:r>
                <a:t>有征信</a:t>
              </a:r>
            </a:p>
          </p:txBody>
        </p:sp>
      </p:grpSp>
      <p:sp>
        <p:nvSpPr>
          <p:cNvPr id="359" name="Shape 359"/>
          <p:cNvSpPr/>
          <p:nvPr/>
        </p:nvSpPr>
        <p:spPr>
          <a:xfrm>
            <a:off x="7337670" y="2672965"/>
            <a:ext cx="3" cy="341758"/>
          </a:xfrm>
          <a:prstGeom prst="line">
            <a:avLst/>
          </a:prstGeom>
          <a:ln w="19050">
            <a:solidFill>
              <a:srgbClr val="0A74DA"/>
            </a:solidFill>
            <a:prstDash val="sysDash"/>
            <a:miter/>
            <a:tailEnd type="triangle"/>
          </a:ln>
        </p:spPr>
        <p:txBody>
          <a:bodyPr lIns="45719" rIns="45719"/>
          <a:lstStyle/>
          <a:p>
            <a:endParaRPr/>
          </a:p>
        </p:txBody>
      </p:sp>
      <p:sp>
        <p:nvSpPr>
          <p:cNvPr id="360" name="Shape 360"/>
          <p:cNvSpPr/>
          <p:nvPr/>
        </p:nvSpPr>
        <p:spPr>
          <a:xfrm>
            <a:off x="6818772" y="4577411"/>
            <a:ext cx="1459584" cy="1869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150000"/>
              </a:lnSpc>
              <a:defRPr sz="1000">
                <a:latin typeface="微软雅黑"/>
                <a:ea typeface="微软雅黑"/>
                <a:cs typeface="微软雅黑"/>
                <a:sym typeface="微软雅黑"/>
              </a:defRPr>
            </a:pPr>
            <a:r>
              <a:t>1.最高法失信被执行</a:t>
            </a:r>
          </a:p>
          <a:p>
            <a:pPr>
              <a:lnSpc>
                <a:spcPct val="150000"/>
              </a:lnSpc>
              <a:defRPr sz="1000">
                <a:latin typeface="微软雅黑"/>
                <a:ea typeface="微软雅黑"/>
                <a:cs typeface="微软雅黑"/>
                <a:sym typeface="微软雅黑"/>
              </a:defRPr>
            </a:pPr>
            <a:r>
              <a:t>2.网贷黑名单</a:t>
            </a:r>
          </a:p>
          <a:p>
            <a:pPr>
              <a:lnSpc>
                <a:spcPct val="150000"/>
              </a:lnSpc>
              <a:defRPr sz="1000">
                <a:latin typeface="微软雅黑"/>
                <a:ea typeface="微软雅黑"/>
                <a:cs typeface="微软雅黑"/>
                <a:sym typeface="微软雅黑"/>
              </a:defRPr>
            </a:pPr>
            <a:r>
              <a:t>3.异常电商购物行为</a:t>
            </a:r>
          </a:p>
          <a:p>
            <a:pPr>
              <a:lnSpc>
                <a:spcPct val="150000"/>
              </a:lnSpc>
              <a:defRPr sz="1000">
                <a:latin typeface="微软雅黑"/>
                <a:ea typeface="微软雅黑"/>
                <a:cs typeface="微软雅黑"/>
                <a:sym typeface="微软雅黑"/>
              </a:defRPr>
            </a:pPr>
            <a:r>
              <a:t>4.异常互联网社交行为</a:t>
            </a:r>
          </a:p>
          <a:p>
            <a:pPr>
              <a:lnSpc>
                <a:spcPct val="150000"/>
              </a:lnSpc>
              <a:defRPr sz="1000">
                <a:latin typeface="微软雅黑"/>
                <a:ea typeface="微软雅黑"/>
                <a:cs typeface="微软雅黑"/>
                <a:sym typeface="微软雅黑"/>
              </a:defRPr>
            </a:pPr>
            <a:r>
              <a:t>5.多平台借贷</a:t>
            </a:r>
          </a:p>
          <a:p>
            <a:pPr>
              <a:lnSpc>
                <a:spcPct val="150000"/>
              </a:lnSpc>
              <a:defRPr sz="1000">
                <a:latin typeface="微软雅黑"/>
                <a:ea typeface="微软雅黑"/>
                <a:cs typeface="微软雅黑"/>
                <a:sym typeface="微软雅黑"/>
              </a:defRPr>
            </a:pPr>
            <a:r>
              <a:t>6.手机号码异常标注</a:t>
            </a:r>
          </a:p>
          <a:p>
            <a:pPr>
              <a:lnSpc>
                <a:spcPct val="150000"/>
              </a:lnSpc>
              <a:defRPr sz="1000">
                <a:latin typeface="微软雅黑"/>
                <a:ea typeface="微软雅黑"/>
                <a:cs typeface="微软雅黑"/>
                <a:sym typeface="微软雅黑"/>
              </a:defRPr>
            </a:pPr>
            <a:r>
              <a:t>7.联系人异常</a:t>
            </a:r>
          </a:p>
        </p:txBody>
      </p:sp>
      <p:sp>
        <p:nvSpPr>
          <p:cNvPr id="361" name="Shape 361"/>
          <p:cNvSpPr/>
          <p:nvPr/>
        </p:nvSpPr>
        <p:spPr>
          <a:xfrm>
            <a:off x="6818772" y="4378545"/>
            <a:ext cx="1459584" cy="269241"/>
          </a:xfrm>
          <a:prstGeom prst="rect">
            <a:avLst/>
          </a:prstGeom>
          <a:solidFill>
            <a:srgbClr val="0A74DA"/>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solidFill>
                  <a:srgbClr val="FFFFFF"/>
                </a:solidFill>
                <a:latin typeface="微软雅黑"/>
                <a:ea typeface="微软雅黑"/>
                <a:cs typeface="微软雅黑"/>
                <a:sym typeface="微软雅黑"/>
              </a:defRPr>
            </a:lvl1pPr>
          </a:lstStyle>
          <a:p>
            <a:r>
              <a:t>卧龙反欺诈</a:t>
            </a:r>
          </a:p>
        </p:txBody>
      </p:sp>
      <p:sp>
        <p:nvSpPr>
          <p:cNvPr id="362" name="Shape 362"/>
          <p:cNvSpPr/>
          <p:nvPr/>
        </p:nvSpPr>
        <p:spPr>
          <a:xfrm>
            <a:off x="7332909" y="3495490"/>
            <a:ext cx="1" cy="876510"/>
          </a:xfrm>
          <a:prstGeom prst="line">
            <a:avLst/>
          </a:prstGeom>
          <a:ln w="19050">
            <a:solidFill>
              <a:srgbClr val="0A74DA"/>
            </a:solidFill>
            <a:prstDash val="sysDash"/>
            <a:miter/>
            <a:tailEnd type="triangle"/>
          </a:ln>
        </p:spPr>
        <p:txBody>
          <a:bodyPr lIns="45719" rIns="45719"/>
          <a:lstStyle/>
          <a:p>
            <a:endParaRPr/>
          </a:p>
        </p:txBody>
      </p:sp>
      <p:grpSp>
        <p:nvGrpSpPr>
          <p:cNvPr id="365" name="Group 365"/>
          <p:cNvGrpSpPr/>
          <p:nvPr/>
        </p:nvGrpSpPr>
        <p:grpSpPr>
          <a:xfrm>
            <a:off x="5530779" y="4265843"/>
            <a:ext cx="895548" cy="480768"/>
            <a:chOff x="0" y="0"/>
            <a:chExt cx="895546" cy="480767"/>
          </a:xfrm>
        </p:grpSpPr>
        <p:sp>
          <p:nvSpPr>
            <p:cNvPr id="363" name="Shape 363"/>
            <p:cNvSpPr/>
            <p:nvPr/>
          </p:nvSpPr>
          <p:spPr>
            <a:xfrm>
              <a:off x="0" y="-1"/>
              <a:ext cx="895548" cy="4807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0800" y="21600"/>
                  </a:lnTo>
                  <a:close/>
                </a:path>
              </a:pathLst>
            </a:custGeom>
            <a:solidFill>
              <a:srgbClr val="2B3E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4" name="Shape 364"/>
            <p:cNvSpPr/>
            <p:nvPr/>
          </p:nvSpPr>
          <p:spPr>
            <a:xfrm>
              <a:off x="223886" y="54963"/>
              <a:ext cx="447775"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latin typeface="微软雅黑"/>
                  <a:ea typeface="微软雅黑"/>
                  <a:cs typeface="微软雅黑"/>
                  <a:sym typeface="微软雅黑"/>
                </a:defRPr>
              </a:lvl1pPr>
            </a:lstStyle>
            <a:p>
              <a:r>
                <a:t>是否通过</a:t>
              </a:r>
            </a:p>
          </p:txBody>
        </p:sp>
      </p:grpSp>
      <p:sp>
        <p:nvSpPr>
          <p:cNvPr id="366" name="Shape 366"/>
          <p:cNvSpPr/>
          <p:nvPr/>
        </p:nvSpPr>
        <p:spPr>
          <a:xfrm>
            <a:off x="7862146" y="2993496"/>
            <a:ext cx="52324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100">
                <a:latin typeface="微软雅黑"/>
                <a:ea typeface="微软雅黑"/>
                <a:cs typeface="微软雅黑"/>
                <a:sym typeface="微软雅黑"/>
              </a:defRPr>
            </a:lvl1pPr>
          </a:lstStyle>
          <a:p>
            <a:r>
              <a:t>有征信</a:t>
            </a:r>
          </a:p>
        </p:txBody>
      </p:sp>
      <p:sp>
        <p:nvSpPr>
          <p:cNvPr id="367" name="Shape 367"/>
          <p:cNvSpPr/>
          <p:nvPr/>
        </p:nvSpPr>
        <p:spPr>
          <a:xfrm>
            <a:off x="6772120" y="3631176"/>
            <a:ext cx="52324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100">
                <a:latin typeface="微软雅黑"/>
                <a:ea typeface="微软雅黑"/>
                <a:cs typeface="微软雅黑"/>
                <a:sym typeface="微软雅黑"/>
              </a:defRPr>
            </a:lvl1pPr>
          </a:lstStyle>
          <a:p>
            <a:r>
              <a:t>无征信</a:t>
            </a:r>
          </a:p>
        </p:txBody>
      </p:sp>
      <p:sp>
        <p:nvSpPr>
          <p:cNvPr id="368" name="Shape 368"/>
          <p:cNvSpPr/>
          <p:nvPr/>
        </p:nvSpPr>
        <p:spPr>
          <a:xfrm rot="10800000" flipV="1">
            <a:off x="8320489" y="4023200"/>
            <a:ext cx="561849" cy="495381"/>
          </a:xfrm>
          <a:custGeom>
            <a:avLst/>
            <a:gdLst/>
            <a:ahLst/>
            <a:cxnLst>
              <a:cxn ang="0">
                <a:pos x="wd2" y="hd2"/>
              </a:cxn>
              <a:cxn ang="5400000">
                <a:pos x="wd2" y="hd2"/>
              </a:cxn>
              <a:cxn ang="10800000">
                <a:pos x="wd2" y="hd2"/>
              </a:cxn>
              <a:cxn ang="16200000">
                <a:pos x="wd2" y="hd2"/>
              </a:cxn>
            </a:cxnLst>
            <a:rect l="0" t="0" r="r" b="b"/>
            <a:pathLst>
              <a:path w="21600" h="21600" extrusionOk="0">
                <a:moveTo>
                  <a:pt x="371" y="0"/>
                </a:moveTo>
                <a:lnTo>
                  <a:pt x="0" y="0"/>
                </a:lnTo>
                <a:lnTo>
                  <a:pt x="0" y="21600"/>
                </a:lnTo>
                <a:lnTo>
                  <a:pt x="21600" y="21600"/>
                </a:lnTo>
              </a:path>
            </a:pathLst>
          </a:custGeom>
          <a:ln w="19050">
            <a:solidFill>
              <a:srgbClr val="0A74DA"/>
            </a:solidFill>
            <a:prstDash val="sysDash"/>
            <a:miter/>
            <a:tailEnd type="triangle"/>
          </a:ln>
        </p:spPr>
        <p:txBody>
          <a:bodyPr lIns="45719" rIns="45719" anchor="ctr"/>
          <a:lstStyle/>
          <a:p>
            <a:endParaRPr/>
          </a:p>
        </p:txBody>
      </p:sp>
      <p:sp>
        <p:nvSpPr>
          <p:cNvPr id="369" name="Shape 369"/>
          <p:cNvSpPr/>
          <p:nvPr/>
        </p:nvSpPr>
        <p:spPr>
          <a:xfrm>
            <a:off x="8290586" y="4615805"/>
            <a:ext cx="7391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latin typeface="微软雅黑"/>
                <a:ea typeface="微软雅黑"/>
                <a:cs typeface="微软雅黑"/>
                <a:sym typeface="微软雅黑"/>
              </a:defRPr>
            </a:lvl1pPr>
          </a:lstStyle>
          <a:p>
            <a:r>
              <a:t>风险再过滤</a:t>
            </a:r>
          </a:p>
        </p:txBody>
      </p:sp>
      <p:sp>
        <p:nvSpPr>
          <p:cNvPr id="370" name="Shape 370"/>
          <p:cNvSpPr/>
          <p:nvPr/>
        </p:nvSpPr>
        <p:spPr>
          <a:xfrm flipH="1" flipV="1">
            <a:off x="6365256" y="4506228"/>
            <a:ext cx="392446" cy="3124"/>
          </a:xfrm>
          <a:prstGeom prst="line">
            <a:avLst/>
          </a:prstGeom>
          <a:ln w="19050">
            <a:solidFill>
              <a:srgbClr val="0A74DA"/>
            </a:solidFill>
            <a:prstDash val="sysDash"/>
            <a:miter/>
            <a:tailEnd type="triangle"/>
          </a:ln>
        </p:spPr>
        <p:txBody>
          <a:bodyPr lIns="45719" rIns="45719"/>
          <a:lstStyle/>
          <a:p>
            <a:endParaRPr/>
          </a:p>
        </p:txBody>
      </p:sp>
      <p:sp>
        <p:nvSpPr>
          <p:cNvPr id="371" name="Shape 371"/>
          <p:cNvSpPr/>
          <p:nvPr/>
        </p:nvSpPr>
        <p:spPr>
          <a:xfrm>
            <a:off x="3593234" y="4489679"/>
            <a:ext cx="1459584" cy="2047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000" b="1">
                <a:latin typeface="微软雅黑"/>
                <a:ea typeface="微软雅黑"/>
                <a:cs typeface="微软雅黑"/>
                <a:sym typeface="微软雅黑"/>
              </a:defRPr>
            </a:pPr>
            <a:r>
              <a:t>一、评价技术</a:t>
            </a:r>
          </a:p>
          <a:p>
            <a:pPr>
              <a:defRPr sz="1000">
                <a:latin typeface="微软雅黑"/>
                <a:ea typeface="微软雅黑"/>
                <a:cs typeface="微软雅黑"/>
                <a:sym typeface="微软雅黑"/>
              </a:defRPr>
            </a:pPr>
            <a:r>
              <a:t>1.传统评分卡技术</a:t>
            </a:r>
          </a:p>
          <a:p>
            <a:pPr>
              <a:defRPr sz="1000">
                <a:latin typeface="微软雅黑"/>
                <a:ea typeface="微软雅黑"/>
                <a:cs typeface="微软雅黑"/>
                <a:sym typeface="微软雅黑"/>
              </a:defRPr>
            </a:pPr>
            <a:r>
              <a:t>2.大数据评分技术</a:t>
            </a:r>
          </a:p>
          <a:p>
            <a:pPr>
              <a:defRPr sz="1000" b="1">
                <a:latin typeface="微软雅黑"/>
                <a:ea typeface="微软雅黑"/>
                <a:cs typeface="微软雅黑"/>
                <a:sym typeface="微软雅黑"/>
              </a:defRPr>
            </a:pPr>
            <a:r>
              <a:t>二、评价依据</a:t>
            </a:r>
          </a:p>
          <a:p>
            <a:pPr>
              <a:defRPr sz="1000">
                <a:latin typeface="微软雅黑"/>
                <a:ea typeface="微软雅黑"/>
                <a:cs typeface="微软雅黑"/>
                <a:sym typeface="微软雅黑"/>
              </a:defRPr>
            </a:pPr>
            <a:r>
              <a:t>1.申请资料</a:t>
            </a:r>
          </a:p>
          <a:p>
            <a:pPr>
              <a:defRPr sz="1000">
                <a:latin typeface="微软雅黑"/>
                <a:ea typeface="微软雅黑"/>
                <a:cs typeface="微软雅黑"/>
                <a:sym typeface="微软雅黑"/>
              </a:defRPr>
            </a:pPr>
            <a:r>
              <a:t>2.征信数据</a:t>
            </a:r>
          </a:p>
          <a:p>
            <a:pPr>
              <a:defRPr sz="1000">
                <a:latin typeface="微软雅黑"/>
                <a:ea typeface="微软雅黑"/>
                <a:cs typeface="微软雅黑"/>
                <a:sym typeface="微软雅黑"/>
              </a:defRPr>
            </a:pPr>
            <a:r>
              <a:t>3.电商购物记录</a:t>
            </a:r>
          </a:p>
          <a:p>
            <a:pPr>
              <a:defRPr sz="1000">
                <a:latin typeface="微软雅黑"/>
                <a:ea typeface="微软雅黑"/>
                <a:cs typeface="微软雅黑"/>
                <a:sym typeface="微软雅黑"/>
              </a:defRPr>
            </a:pPr>
            <a:r>
              <a:t>4.社交记录</a:t>
            </a:r>
          </a:p>
          <a:p>
            <a:pPr>
              <a:defRPr sz="1000">
                <a:latin typeface="微软雅黑"/>
                <a:ea typeface="微软雅黑"/>
                <a:cs typeface="微软雅黑"/>
                <a:sym typeface="微软雅黑"/>
              </a:defRPr>
            </a:pPr>
            <a:r>
              <a:t>5.银行卡流水</a:t>
            </a:r>
          </a:p>
          <a:p>
            <a:pPr>
              <a:defRPr sz="1000">
                <a:latin typeface="微软雅黑"/>
                <a:ea typeface="微软雅黑"/>
                <a:cs typeface="微软雅黑"/>
                <a:sym typeface="微软雅黑"/>
              </a:defRPr>
            </a:pPr>
            <a:r>
              <a:t>6.通话记录</a:t>
            </a:r>
          </a:p>
          <a:p>
            <a:pPr>
              <a:defRPr sz="1000">
                <a:latin typeface="微软雅黑"/>
                <a:ea typeface="微软雅黑"/>
                <a:cs typeface="微软雅黑"/>
                <a:sym typeface="微软雅黑"/>
              </a:defRPr>
            </a:pPr>
            <a:r>
              <a:t>7.学历学籍、房产信息</a:t>
            </a:r>
          </a:p>
        </p:txBody>
      </p:sp>
      <p:sp>
        <p:nvSpPr>
          <p:cNvPr id="372" name="Shape 372"/>
          <p:cNvSpPr/>
          <p:nvPr/>
        </p:nvSpPr>
        <p:spPr>
          <a:xfrm>
            <a:off x="3593236" y="4375422"/>
            <a:ext cx="1459584" cy="269241"/>
          </a:xfrm>
          <a:prstGeom prst="rect">
            <a:avLst/>
          </a:prstGeom>
          <a:solidFill>
            <a:srgbClr val="0A74DA"/>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solidFill>
                  <a:srgbClr val="FFFFFF"/>
                </a:solidFill>
                <a:latin typeface="微软雅黑"/>
                <a:ea typeface="微软雅黑"/>
                <a:cs typeface="微软雅黑"/>
                <a:sym typeface="微软雅黑"/>
              </a:defRPr>
            </a:lvl1pPr>
          </a:lstStyle>
          <a:p>
            <a:r>
              <a:t>卧龙信用评估</a:t>
            </a:r>
          </a:p>
        </p:txBody>
      </p:sp>
      <p:sp>
        <p:nvSpPr>
          <p:cNvPr id="373" name="Shape 373"/>
          <p:cNvSpPr/>
          <p:nvPr/>
        </p:nvSpPr>
        <p:spPr>
          <a:xfrm flipH="1" flipV="1">
            <a:off x="5032349" y="4507789"/>
            <a:ext cx="477962" cy="2"/>
          </a:xfrm>
          <a:prstGeom prst="line">
            <a:avLst/>
          </a:prstGeom>
          <a:ln w="19050">
            <a:solidFill>
              <a:srgbClr val="0A74DA"/>
            </a:solidFill>
            <a:prstDash val="sysDash"/>
            <a:miter/>
            <a:tailEnd type="triangle"/>
          </a:ln>
        </p:spPr>
        <p:txBody>
          <a:bodyPr lIns="45719" rIns="45719"/>
          <a:lstStyle/>
          <a:p>
            <a:endParaRPr/>
          </a:p>
        </p:txBody>
      </p:sp>
      <p:grpSp>
        <p:nvGrpSpPr>
          <p:cNvPr id="376" name="Group 376"/>
          <p:cNvGrpSpPr/>
          <p:nvPr/>
        </p:nvGrpSpPr>
        <p:grpSpPr>
          <a:xfrm>
            <a:off x="3587193" y="3051379"/>
            <a:ext cx="1049880" cy="371295"/>
            <a:chOff x="0" y="0"/>
            <a:chExt cx="1049879" cy="371294"/>
          </a:xfrm>
        </p:grpSpPr>
        <p:sp>
          <p:nvSpPr>
            <p:cNvPr id="374" name="Shape 374"/>
            <p:cNvSpPr/>
            <p:nvPr/>
          </p:nvSpPr>
          <p:spPr>
            <a:xfrm>
              <a:off x="-1" y="-1"/>
              <a:ext cx="1049880" cy="371296"/>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75" name="Shape 375"/>
            <p:cNvSpPr/>
            <p:nvPr/>
          </p:nvSpPr>
          <p:spPr>
            <a:xfrm>
              <a:off x="174979" y="31977"/>
              <a:ext cx="699921" cy="307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微软雅黑"/>
                  <a:ea typeface="微软雅黑"/>
                  <a:cs typeface="微软雅黑"/>
                  <a:sym typeface="微软雅黑"/>
                </a:defRPr>
              </a:lvl1pPr>
            </a:lstStyle>
            <a:p>
              <a:r>
                <a:t>拒绝</a:t>
              </a:r>
            </a:p>
          </p:txBody>
        </p:sp>
      </p:grpSp>
      <p:sp>
        <p:nvSpPr>
          <p:cNvPr id="377" name="Shape 377"/>
          <p:cNvSpPr/>
          <p:nvPr/>
        </p:nvSpPr>
        <p:spPr>
          <a:xfrm rot="16200000" flipH="1">
            <a:off x="2496832" y="2146663"/>
            <a:ext cx="1057101" cy="11236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A74DA"/>
            </a:solidFill>
            <a:prstDash val="sysDash"/>
            <a:miter/>
            <a:tailEnd type="triangle"/>
          </a:ln>
        </p:spPr>
        <p:txBody>
          <a:bodyPr lIns="45719" rIns="45719" anchor="ctr"/>
          <a:lstStyle/>
          <a:p>
            <a:endParaRPr/>
          </a:p>
        </p:txBody>
      </p:sp>
      <p:sp>
        <p:nvSpPr>
          <p:cNvPr id="378" name="Shape 378"/>
          <p:cNvSpPr/>
          <p:nvPr/>
        </p:nvSpPr>
        <p:spPr>
          <a:xfrm rot="16200000" flipV="1">
            <a:off x="4902122" y="3168187"/>
            <a:ext cx="1022273" cy="11305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0A74DA"/>
            </a:solidFill>
            <a:prstDash val="sysDash"/>
            <a:miter/>
            <a:tailEnd type="triangle"/>
          </a:ln>
        </p:spPr>
        <p:txBody>
          <a:bodyPr lIns="45719" rIns="45719" anchor="ctr"/>
          <a:lstStyle/>
          <a:p>
            <a:endParaRPr/>
          </a:p>
        </p:txBody>
      </p:sp>
      <p:sp>
        <p:nvSpPr>
          <p:cNvPr id="379" name="Shape 379"/>
          <p:cNvSpPr/>
          <p:nvPr/>
        </p:nvSpPr>
        <p:spPr>
          <a:xfrm>
            <a:off x="2938290" y="1663145"/>
            <a:ext cx="2311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latin typeface="微软雅黑"/>
                <a:ea typeface="微软雅黑"/>
                <a:cs typeface="微软雅黑"/>
                <a:sym typeface="微软雅黑"/>
              </a:defRPr>
            </a:lvl1pPr>
          </a:lstStyle>
          <a:p>
            <a:r>
              <a:t>是</a:t>
            </a:r>
          </a:p>
        </p:txBody>
      </p:sp>
      <p:sp>
        <p:nvSpPr>
          <p:cNvPr id="380" name="Shape 380"/>
          <p:cNvSpPr/>
          <p:nvPr/>
        </p:nvSpPr>
        <p:spPr>
          <a:xfrm>
            <a:off x="6211675" y="1630689"/>
            <a:ext cx="2311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latin typeface="微软雅黑"/>
                <a:ea typeface="微软雅黑"/>
                <a:cs typeface="微软雅黑"/>
                <a:sym typeface="微软雅黑"/>
              </a:defRPr>
            </a:lvl1pPr>
          </a:lstStyle>
          <a:p>
            <a:r>
              <a:t>是</a:t>
            </a:r>
          </a:p>
        </p:txBody>
      </p:sp>
      <p:sp>
        <p:nvSpPr>
          <p:cNvPr id="381" name="Shape 381"/>
          <p:cNvSpPr/>
          <p:nvPr/>
        </p:nvSpPr>
        <p:spPr>
          <a:xfrm>
            <a:off x="5155581" y="4289204"/>
            <a:ext cx="2311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latin typeface="微软雅黑"/>
                <a:ea typeface="微软雅黑"/>
                <a:cs typeface="微软雅黑"/>
                <a:sym typeface="微软雅黑"/>
              </a:defRPr>
            </a:lvl1pPr>
          </a:lstStyle>
          <a:p>
            <a:r>
              <a:t>是</a:t>
            </a:r>
          </a:p>
        </p:txBody>
      </p:sp>
      <p:graphicFrame>
        <p:nvGraphicFramePr>
          <p:cNvPr id="382" name="Table 382"/>
          <p:cNvGraphicFramePr/>
          <p:nvPr/>
        </p:nvGraphicFramePr>
        <p:xfrm>
          <a:off x="359019" y="4502806"/>
          <a:ext cx="2579262" cy="1306790"/>
        </p:xfrm>
        <a:graphic>
          <a:graphicData uri="http://schemas.openxmlformats.org/drawingml/2006/table">
            <a:tbl>
              <a:tblPr firstRow="1" bandRow="1">
                <a:tableStyleId>{4C3C2611-4C71-4FC5-86AE-919BDF0F9419}</a:tableStyleId>
              </a:tblPr>
              <a:tblGrid>
                <a:gridCol w="668076"/>
                <a:gridCol w="212354"/>
                <a:gridCol w="212354"/>
                <a:gridCol w="212354"/>
                <a:gridCol w="212354"/>
                <a:gridCol w="212354"/>
                <a:gridCol w="212354"/>
                <a:gridCol w="212354"/>
                <a:gridCol w="212354"/>
                <a:gridCol w="212354"/>
              </a:tblGrid>
              <a:tr h="213140">
                <a:tc>
                  <a:txBody>
                    <a:bodyPr/>
                    <a:lstStyle/>
                    <a:p>
                      <a:pPr algn="l" defTabSz="685800">
                        <a:defRPr sz="800">
                          <a:solidFill>
                            <a:srgbClr val="FFFFFF"/>
                          </a:solidFill>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defTabSz="685800">
                        <a:defRPr sz="1800" b="0"/>
                      </a:pPr>
                      <a:r>
                        <a:rPr sz="800" b="1">
                          <a:solidFill>
                            <a:srgbClr val="FFFFFF"/>
                          </a:solidFill>
                          <a:latin typeface="微软雅黑"/>
                          <a:ea typeface="微软雅黑"/>
                          <a:cs typeface="微软雅黑"/>
                          <a:sym typeface="微软雅黑"/>
                        </a:rPr>
                        <a:t>1</a:t>
                      </a:r>
                    </a:p>
                  </a:txBody>
                  <a:tcPr marL="38390" marR="38390" marT="38390" marB="3839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defTabSz="685800">
                        <a:defRPr sz="1800" b="0"/>
                      </a:pPr>
                      <a:r>
                        <a:rPr sz="800" b="1">
                          <a:solidFill>
                            <a:srgbClr val="FFFFFF"/>
                          </a:solidFill>
                          <a:latin typeface="微软雅黑"/>
                          <a:ea typeface="微软雅黑"/>
                          <a:cs typeface="微软雅黑"/>
                          <a:sym typeface="微软雅黑"/>
                        </a:rPr>
                        <a:t>2</a:t>
                      </a:r>
                    </a:p>
                  </a:txBody>
                  <a:tcPr marL="38390" marR="38390" marT="38390" marB="3839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defTabSz="685800">
                        <a:defRPr sz="1800" b="0"/>
                      </a:pPr>
                      <a:r>
                        <a:rPr sz="800" b="1">
                          <a:solidFill>
                            <a:srgbClr val="FFFFFF"/>
                          </a:solidFill>
                          <a:latin typeface="微软雅黑"/>
                          <a:ea typeface="微软雅黑"/>
                          <a:cs typeface="微软雅黑"/>
                          <a:sym typeface="微软雅黑"/>
                        </a:rPr>
                        <a:t>3</a:t>
                      </a:r>
                    </a:p>
                  </a:txBody>
                  <a:tcPr marL="38390" marR="38390" marT="38390" marB="3839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defTabSz="685800">
                        <a:defRPr sz="1800" b="0"/>
                      </a:pPr>
                      <a:r>
                        <a:rPr sz="800" b="1">
                          <a:solidFill>
                            <a:srgbClr val="FFFFFF"/>
                          </a:solidFill>
                          <a:latin typeface="微软雅黑"/>
                          <a:ea typeface="微软雅黑"/>
                          <a:cs typeface="微软雅黑"/>
                          <a:sym typeface="微软雅黑"/>
                        </a:rPr>
                        <a:t>4</a:t>
                      </a:r>
                    </a:p>
                  </a:txBody>
                  <a:tcPr marL="38390" marR="38390" marT="38390" marB="3839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defTabSz="685800">
                        <a:defRPr sz="1800" b="0"/>
                      </a:pPr>
                      <a:r>
                        <a:rPr sz="800" b="1">
                          <a:solidFill>
                            <a:srgbClr val="FFFFFF"/>
                          </a:solidFill>
                          <a:latin typeface="微软雅黑"/>
                          <a:ea typeface="微软雅黑"/>
                          <a:cs typeface="微软雅黑"/>
                          <a:sym typeface="微软雅黑"/>
                        </a:rPr>
                        <a:t>5</a:t>
                      </a:r>
                    </a:p>
                  </a:txBody>
                  <a:tcPr marL="38390" marR="38390" marT="38390" marB="3839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defTabSz="685800">
                        <a:defRPr sz="1800" b="0"/>
                      </a:pPr>
                      <a:r>
                        <a:rPr sz="800" b="1">
                          <a:solidFill>
                            <a:srgbClr val="FFFFFF"/>
                          </a:solidFill>
                          <a:latin typeface="微软雅黑"/>
                          <a:ea typeface="微软雅黑"/>
                          <a:cs typeface="微软雅黑"/>
                          <a:sym typeface="微软雅黑"/>
                        </a:rPr>
                        <a:t>6</a:t>
                      </a:r>
                    </a:p>
                  </a:txBody>
                  <a:tcPr marL="38390" marR="38390" marT="38390" marB="3839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defTabSz="685800">
                        <a:defRPr sz="1800" b="0"/>
                      </a:pPr>
                      <a:r>
                        <a:rPr sz="800" b="1">
                          <a:solidFill>
                            <a:srgbClr val="FFFFFF"/>
                          </a:solidFill>
                          <a:latin typeface="微软雅黑"/>
                          <a:ea typeface="微软雅黑"/>
                          <a:cs typeface="微软雅黑"/>
                          <a:sym typeface="微软雅黑"/>
                        </a:rPr>
                        <a:t>7</a:t>
                      </a:r>
                    </a:p>
                  </a:txBody>
                  <a:tcPr marL="38390" marR="38390" marT="38390" marB="3839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defTabSz="685800">
                        <a:defRPr sz="1800" b="0"/>
                      </a:pPr>
                      <a:r>
                        <a:rPr sz="800" b="1">
                          <a:solidFill>
                            <a:srgbClr val="FFFFFF"/>
                          </a:solidFill>
                          <a:latin typeface="微软雅黑"/>
                          <a:ea typeface="微软雅黑"/>
                          <a:cs typeface="微软雅黑"/>
                          <a:sym typeface="微软雅黑"/>
                        </a:rPr>
                        <a:t>8</a:t>
                      </a:r>
                    </a:p>
                  </a:txBody>
                  <a:tcPr marL="38390" marR="38390" marT="38390" marB="3839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defTabSz="685800">
                        <a:defRPr sz="1800" b="0"/>
                      </a:pPr>
                      <a:r>
                        <a:rPr sz="800" b="1">
                          <a:solidFill>
                            <a:srgbClr val="FFFFFF"/>
                          </a:solidFill>
                          <a:latin typeface="微软雅黑"/>
                          <a:ea typeface="微软雅黑"/>
                          <a:cs typeface="微软雅黑"/>
                          <a:sym typeface="微软雅黑"/>
                        </a:rPr>
                        <a:t>9</a:t>
                      </a:r>
                    </a:p>
                  </a:txBody>
                  <a:tcPr marL="38390" marR="38390" marT="38390" marB="3839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r>
              <a:tr h="218730">
                <a:tc>
                  <a:txBody>
                    <a:bodyPr/>
                    <a:lstStyle/>
                    <a:p>
                      <a:pPr algn="ctr" defTabSz="685800">
                        <a:defRPr sz="1800"/>
                      </a:pPr>
                      <a:r>
                        <a:rPr sz="800">
                          <a:latin typeface="微软雅黑"/>
                          <a:ea typeface="微软雅黑"/>
                          <a:cs typeface="微软雅黑"/>
                          <a:sym typeface="微软雅黑"/>
                        </a:rPr>
                        <a:t>350-550</a:t>
                      </a:r>
                    </a:p>
                  </a:txBody>
                  <a:tcPr marL="38390" marR="38390" marT="38390" marB="38390" horzOverflow="overflow">
                    <a:lnL w="12700">
                      <a:solidFill>
                        <a:srgbClr val="FFFFFF"/>
                      </a:solidFill>
                    </a:lnL>
                    <a:lnR w="12700">
                      <a:solidFill>
                        <a:srgbClr val="FFFFFF"/>
                      </a:solidFill>
                    </a:lnR>
                    <a:lnT w="38100">
                      <a:solidFill>
                        <a:srgbClr val="FFFFFF"/>
                      </a:solidFill>
                    </a:lnT>
                    <a:lnB w="12700">
                      <a:solidFill>
                        <a:srgbClr val="FFFFFF"/>
                      </a:solidFill>
                    </a:lnB>
                    <a:solidFill>
                      <a:srgbClr val="D0DEEF"/>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38100">
                      <a:solidFill>
                        <a:srgbClr val="FFFFFF"/>
                      </a:solidFill>
                    </a:lnT>
                    <a:lnB w="12700">
                      <a:solidFill>
                        <a:srgbClr val="FFFFFF"/>
                      </a:solidFill>
                    </a:lnB>
                    <a:solidFill>
                      <a:srgbClr val="C9C9C9"/>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38100">
                      <a:solidFill>
                        <a:srgbClr val="FFFFFF"/>
                      </a:solidFill>
                    </a:lnT>
                    <a:lnB w="12700">
                      <a:solidFill>
                        <a:srgbClr val="FFFFFF"/>
                      </a:solidFill>
                    </a:lnB>
                    <a:solidFill>
                      <a:srgbClr val="C9C9C9"/>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38100">
                      <a:solidFill>
                        <a:srgbClr val="FFFFFF"/>
                      </a:solidFill>
                    </a:lnT>
                    <a:lnB w="12700">
                      <a:solidFill>
                        <a:srgbClr val="FFFFFF"/>
                      </a:solidFill>
                    </a:lnB>
                    <a:solidFill>
                      <a:srgbClr val="C9C9C9"/>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38100">
                      <a:solidFill>
                        <a:srgbClr val="FFFFFF"/>
                      </a:solidFill>
                    </a:lnT>
                    <a:lnB w="12700">
                      <a:solidFill>
                        <a:srgbClr val="FFFFFF"/>
                      </a:solidFill>
                    </a:lnB>
                    <a:solidFill>
                      <a:srgbClr val="C9C9C9"/>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38100">
                      <a:solidFill>
                        <a:srgbClr val="FFFFFF"/>
                      </a:solidFill>
                    </a:lnT>
                    <a:lnB w="12700">
                      <a:solidFill>
                        <a:srgbClr val="FFFFFF"/>
                      </a:solidFill>
                    </a:lnB>
                    <a:solidFill>
                      <a:srgbClr val="C9C9C9"/>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38100">
                      <a:solidFill>
                        <a:srgbClr val="FFFFFF"/>
                      </a:solidFill>
                    </a:lnT>
                    <a:lnB w="12700">
                      <a:solidFill>
                        <a:srgbClr val="FFFFFF"/>
                      </a:solidFill>
                    </a:lnB>
                    <a:solidFill>
                      <a:srgbClr val="C9C9C9"/>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381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381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38100">
                      <a:solidFill>
                        <a:srgbClr val="FFFFFF"/>
                      </a:solidFill>
                    </a:lnT>
                    <a:lnB w="12700">
                      <a:solidFill>
                        <a:srgbClr val="FFFFFF"/>
                      </a:solidFill>
                    </a:lnB>
                    <a:solidFill>
                      <a:srgbClr val="A9D18E"/>
                    </a:solidFill>
                  </a:tcPr>
                </a:tc>
              </a:tr>
              <a:tr h="218730">
                <a:tc>
                  <a:txBody>
                    <a:bodyPr/>
                    <a:lstStyle/>
                    <a:p>
                      <a:pPr algn="ctr" defTabSz="685800">
                        <a:defRPr sz="1800"/>
                      </a:pPr>
                      <a:r>
                        <a:rPr sz="800">
                          <a:latin typeface="微软雅黑"/>
                          <a:ea typeface="微软雅黑"/>
                          <a:cs typeface="微软雅黑"/>
                          <a:sym typeface="微软雅黑"/>
                        </a:rPr>
                        <a:t>551-650</a:t>
                      </a: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C9C9C9"/>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C9C9C9"/>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C9C9C9"/>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r>
              <a:tr h="218730">
                <a:tc>
                  <a:txBody>
                    <a:bodyPr/>
                    <a:lstStyle/>
                    <a:p>
                      <a:pPr algn="ctr" defTabSz="685800">
                        <a:defRPr sz="1800"/>
                      </a:pPr>
                      <a:r>
                        <a:rPr sz="800">
                          <a:latin typeface="微软雅黑"/>
                          <a:ea typeface="微软雅黑"/>
                          <a:cs typeface="微软雅黑"/>
                          <a:sym typeface="微软雅黑"/>
                        </a:rPr>
                        <a:t>651-700</a:t>
                      </a: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r>
              <a:tr h="218730">
                <a:tc>
                  <a:txBody>
                    <a:bodyPr/>
                    <a:lstStyle/>
                    <a:p>
                      <a:pPr algn="ctr" defTabSz="685800">
                        <a:defRPr sz="1800"/>
                      </a:pPr>
                      <a:r>
                        <a:rPr sz="800">
                          <a:latin typeface="微软雅黑"/>
                          <a:ea typeface="微软雅黑"/>
                          <a:cs typeface="微软雅黑"/>
                          <a:sym typeface="微软雅黑"/>
                        </a:rPr>
                        <a:t>701-750</a:t>
                      </a: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E9EFF7"/>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F4B183"/>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r>
              <a:tr h="218730">
                <a:tc>
                  <a:txBody>
                    <a:bodyPr/>
                    <a:lstStyle/>
                    <a:p>
                      <a:pPr algn="ctr" defTabSz="685800">
                        <a:defRPr sz="1800"/>
                      </a:pPr>
                      <a:r>
                        <a:rPr sz="800">
                          <a:latin typeface="微软雅黑"/>
                          <a:ea typeface="微软雅黑"/>
                          <a:cs typeface="微软雅黑"/>
                          <a:sym typeface="微软雅黑"/>
                        </a:rPr>
                        <a:t>751-950</a:t>
                      </a: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D0DEEF"/>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c>
                  <a:txBody>
                    <a:bodyPr/>
                    <a:lstStyle/>
                    <a:p>
                      <a:pPr algn="l" defTabSz="685800">
                        <a:defRPr sz="800">
                          <a:latin typeface="微软雅黑"/>
                          <a:ea typeface="微软雅黑"/>
                          <a:cs typeface="微软雅黑"/>
                          <a:sym typeface="微软雅黑"/>
                        </a:defRPr>
                      </a:pPr>
                      <a:endParaRPr/>
                    </a:p>
                  </a:txBody>
                  <a:tcPr marL="38390" marR="38390" marT="38390" marB="38390" horzOverflow="overflow">
                    <a:lnL w="12700">
                      <a:solidFill>
                        <a:srgbClr val="FFFFFF"/>
                      </a:solidFill>
                    </a:lnL>
                    <a:lnR w="12700">
                      <a:solidFill>
                        <a:srgbClr val="FFFFFF"/>
                      </a:solidFill>
                    </a:lnR>
                    <a:lnT w="12700">
                      <a:solidFill>
                        <a:srgbClr val="FFFFFF"/>
                      </a:solidFill>
                    </a:lnT>
                    <a:lnB w="12700">
                      <a:solidFill>
                        <a:srgbClr val="FFFFFF"/>
                      </a:solidFill>
                    </a:lnB>
                    <a:solidFill>
                      <a:srgbClr val="A9D18E"/>
                    </a:solidFill>
                  </a:tcPr>
                </a:tc>
              </a:tr>
            </a:tbl>
          </a:graphicData>
        </a:graphic>
      </p:graphicFrame>
      <p:sp>
        <p:nvSpPr>
          <p:cNvPr id="383" name="Shape 383"/>
          <p:cNvSpPr/>
          <p:nvPr/>
        </p:nvSpPr>
        <p:spPr>
          <a:xfrm>
            <a:off x="3071670" y="5338422"/>
            <a:ext cx="334514" cy="263747"/>
          </a:xfrm>
          <a:prstGeom prst="leftArrow">
            <a:avLst>
              <a:gd name="adj1" fmla="val 50000"/>
              <a:gd name="adj2" fmla="val 50000"/>
            </a:avLst>
          </a:prstGeom>
          <a:solidFill>
            <a:srgbClr val="1D96E1"/>
          </a:solidFill>
          <a:ln w="12700">
            <a:miter lim="400000"/>
          </a:ln>
        </p:spPr>
        <p:txBody>
          <a:bodyPr lIns="45719" rIns="45719" anchor="ctr"/>
          <a:lstStyle/>
          <a:p>
            <a:pPr algn="ctr">
              <a:defRPr>
                <a:solidFill>
                  <a:srgbClr val="FFFFFF"/>
                </a:solidFill>
              </a:defRPr>
            </a:pPr>
            <a:endParaRPr/>
          </a:p>
        </p:txBody>
      </p:sp>
      <p:sp>
        <p:nvSpPr>
          <p:cNvPr id="384" name="Shape 384"/>
          <p:cNvSpPr/>
          <p:nvPr/>
        </p:nvSpPr>
        <p:spPr>
          <a:xfrm>
            <a:off x="296725" y="4210798"/>
            <a:ext cx="10185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b="1">
                <a:latin typeface="微软雅黑"/>
                <a:ea typeface="微软雅黑"/>
                <a:cs typeface="微软雅黑"/>
                <a:sym typeface="微软雅黑"/>
              </a:defRPr>
            </a:lvl1pPr>
          </a:lstStyle>
          <a:p>
            <a:r>
              <a:t>银行自有评分</a:t>
            </a:r>
          </a:p>
        </p:txBody>
      </p:sp>
      <p:sp>
        <p:nvSpPr>
          <p:cNvPr id="385" name="Shape 385"/>
          <p:cNvSpPr/>
          <p:nvPr/>
        </p:nvSpPr>
        <p:spPr>
          <a:xfrm>
            <a:off x="1051462" y="4732706"/>
            <a:ext cx="70651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latin typeface="微软雅黑"/>
                <a:ea typeface="微软雅黑"/>
                <a:cs typeface="微软雅黑"/>
                <a:sym typeface="微软雅黑"/>
              </a:defRPr>
            </a:lvl1pPr>
          </a:lstStyle>
          <a:p>
            <a:r>
              <a:t>自动拒绝</a:t>
            </a:r>
          </a:p>
        </p:txBody>
      </p:sp>
      <p:sp>
        <p:nvSpPr>
          <p:cNvPr id="386" name="Shape 386"/>
          <p:cNvSpPr/>
          <p:nvPr/>
        </p:nvSpPr>
        <p:spPr>
          <a:xfrm>
            <a:off x="1329524" y="5249674"/>
            <a:ext cx="688523"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latin typeface="微软雅黑"/>
                <a:ea typeface="微软雅黑"/>
                <a:cs typeface="微软雅黑"/>
                <a:sym typeface="微软雅黑"/>
              </a:defRPr>
            </a:lvl1pPr>
          </a:lstStyle>
          <a:p>
            <a:r>
              <a:t>人工审核</a:t>
            </a:r>
          </a:p>
        </p:txBody>
      </p:sp>
      <p:sp>
        <p:nvSpPr>
          <p:cNvPr id="387" name="Shape 387"/>
          <p:cNvSpPr/>
          <p:nvPr/>
        </p:nvSpPr>
        <p:spPr>
          <a:xfrm>
            <a:off x="2262554" y="5594151"/>
            <a:ext cx="62291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latin typeface="微软雅黑"/>
                <a:ea typeface="微软雅黑"/>
                <a:cs typeface="微软雅黑"/>
                <a:sym typeface="微软雅黑"/>
              </a:defRPr>
            </a:lvl1pPr>
          </a:lstStyle>
          <a:p>
            <a:r>
              <a:t>自动通过</a:t>
            </a:r>
          </a:p>
        </p:txBody>
      </p:sp>
      <p:sp>
        <p:nvSpPr>
          <p:cNvPr id="388" name="Shape 388"/>
          <p:cNvSpPr/>
          <p:nvPr/>
        </p:nvSpPr>
        <p:spPr>
          <a:xfrm>
            <a:off x="3452969" y="539394"/>
            <a:ext cx="5282611"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400">
                <a:solidFill>
                  <a:srgbClr val="404040"/>
                </a:solidFill>
                <a:latin typeface="微软雅黑"/>
                <a:ea typeface="微软雅黑"/>
                <a:cs typeface="微软雅黑"/>
                <a:sym typeface="微软雅黑"/>
              </a:defRPr>
            </a:lvl1pPr>
          </a:lstStyle>
          <a:p>
            <a:r>
              <a:t>大数据信用评估是对原有评估体系的有益补充，协助提升审批的效率和效益</a:t>
            </a:r>
          </a:p>
        </p:txBody>
      </p:sp>
      <p:sp>
        <p:nvSpPr>
          <p:cNvPr id="389" name="Shape 389"/>
          <p:cNvSpPr/>
          <p:nvPr/>
        </p:nvSpPr>
        <p:spPr>
          <a:xfrm>
            <a:off x="214695" y="6544447"/>
            <a:ext cx="2764133"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000" b="1">
                <a:latin typeface="微软雅黑"/>
                <a:ea typeface="微软雅黑"/>
                <a:cs typeface="微软雅黑"/>
                <a:sym typeface="微软雅黑"/>
              </a:defRPr>
            </a:pPr>
            <a:r>
              <a:t>效益</a:t>
            </a:r>
            <a:r>
              <a:rPr b="0"/>
              <a:t>：提高筛查准确率       </a:t>
            </a:r>
            <a:r>
              <a:t>效率</a:t>
            </a:r>
            <a:r>
              <a:rPr b="0"/>
              <a:t>：减少人工参与</a:t>
            </a:r>
          </a:p>
        </p:txBody>
      </p:sp>
      <p:sp>
        <p:nvSpPr>
          <p:cNvPr id="390" name="Shape 390"/>
          <p:cNvSpPr/>
          <p:nvPr/>
        </p:nvSpPr>
        <p:spPr>
          <a:xfrm>
            <a:off x="123965" y="1985504"/>
            <a:ext cx="1454681" cy="802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000">
                <a:latin typeface="微软雅黑"/>
                <a:ea typeface="微软雅黑"/>
                <a:cs typeface="微软雅黑"/>
                <a:sym typeface="微软雅黑"/>
              </a:defRPr>
            </a:pPr>
            <a:r>
              <a:t>1.社保授权</a:t>
            </a:r>
            <a:endParaRPr>
              <a:solidFill>
                <a:srgbClr val="FFFFFF"/>
              </a:solidFill>
            </a:endParaRPr>
          </a:p>
          <a:p>
            <a:pPr>
              <a:defRPr sz="1000">
                <a:latin typeface="微软雅黑"/>
                <a:ea typeface="微软雅黑"/>
                <a:cs typeface="微软雅黑"/>
                <a:sym typeface="微软雅黑"/>
              </a:defRPr>
            </a:pPr>
            <a:r>
              <a:rPr dirty="0"/>
              <a:t>2.公积金授权</a:t>
            </a:r>
            <a:endParaRPr dirty="0">
              <a:solidFill>
                <a:srgbClr val="FFFFFF"/>
              </a:solidFill>
            </a:endParaRPr>
          </a:p>
          <a:p>
            <a:pPr>
              <a:defRPr sz="1000">
                <a:latin typeface="微软雅黑"/>
                <a:ea typeface="微软雅黑"/>
                <a:cs typeface="微软雅黑"/>
                <a:sym typeface="微软雅黑"/>
              </a:defRPr>
            </a:pPr>
            <a:r>
              <a:rPr dirty="0"/>
              <a:t>3.运营商授权</a:t>
            </a:r>
            <a:endParaRPr dirty="0">
              <a:solidFill>
                <a:srgbClr val="FFFFFF"/>
              </a:solidFill>
            </a:endParaRPr>
          </a:p>
          <a:p>
            <a:pPr>
              <a:defRPr sz="1000">
                <a:latin typeface="微软雅黑"/>
                <a:ea typeface="微软雅黑"/>
                <a:cs typeface="微软雅黑"/>
                <a:sym typeface="微软雅黑"/>
              </a:defRPr>
            </a:pPr>
            <a:r>
              <a:rPr dirty="0"/>
              <a:t>4.芝麻信用授权</a:t>
            </a:r>
          </a:p>
        </p:txBody>
      </p:sp>
      <p:sp>
        <p:nvSpPr>
          <p:cNvPr id="391" name="Shape 391"/>
          <p:cNvSpPr/>
          <p:nvPr/>
        </p:nvSpPr>
        <p:spPr>
          <a:xfrm>
            <a:off x="95440" y="1778678"/>
            <a:ext cx="1459584" cy="269241"/>
          </a:xfrm>
          <a:prstGeom prst="rect">
            <a:avLst/>
          </a:prstGeom>
          <a:solidFill>
            <a:srgbClr val="0A74DA"/>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solidFill>
                  <a:srgbClr val="FFFFFF"/>
                </a:solidFill>
                <a:latin typeface="微软雅黑"/>
                <a:ea typeface="微软雅黑"/>
                <a:cs typeface="微软雅黑"/>
                <a:sym typeface="微软雅黑"/>
              </a:defRPr>
            </a:lvl1pPr>
          </a:lstStyle>
          <a:p>
            <a:r>
              <a:t>各项授权</a:t>
            </a:r>
          </a:p>
        </p:txBody>
      </p:sp>
      <p:grpSp>
        <p:nvGrpSpPr>
          <p:cNvPr id="394" name="Group 394"/>
          <p:cNvGrpSpPr/>
          <p:nvPr/>
        </p:nvGrpSpPr>
        <p:grpSpPr>
          <a:xfrm>
            <a:off x="310439" y="1163323"/>
            <a:ext cx="1049881" cy="371296"/>
            <a:chOff x="0" y="75973"/>
            <a:chExt cx="1049880" cy="371295"/>
          </a:xfrm>
        </p:grpSpPr>
        <p:sp>
          <p:nvSpPr>
            <p:cNvPr id="392" name="Shape 392"/>
            <p:cNvSpPr/>
            <p:nvPr/>
          </p:nvSpPr>
          <p:spPr>
            <a:xfrm>
              <a:off x="0" y="75973"/>
              <a:ext cx="1049880" cy="371295"/>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F4923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a:p>
          </p:txBody>
        </p:sp>
        <p:sp>
          <p:nvSpPr>
            <p:cNvPr id="393" name="Shape 393"/>
            <p:cNvSpPr/>
            <p:nvPr/>
          </p:nvSpPr>
          <p:spPr>
            <a:xfrm>
              <a:off x="174980" y="130816"/>
              <a:ext cx="699920" cy="2616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微软雅黑"/>
                  <a:ea typeface="微软雅黑"/>
                  <a:cs typeface="微软雅黑"/>
                  <a:sym typeface="微软雅黑"/>
                </a:defRPr>
              </a:lvl1pPr>
            </a:lstStyle>
            <a:p>
              <a:r>
                <a:rPr sz="1100"/>
                <a:t>开始申请</a:t>
              </a:r>
            </a:p>
          </p:txBody>
        </p:sp>
      </p:grpSp>
      <p:sp>
        <p:nvSpPr>
          <p:cNvPr id="395" name="Shape 395"/>
          <p:cNvSpPr/>
          <p:nvPr/>
        </p:nvSpPr>
        <p:spPr>
          <a:xfrm>
            <a:off x="825229" y="1517824"/>
            <a:ext cx="2" cy="253945"/>
          </a:xfrm>
          <a:prstGeom prst="line">
            <a:avLst/>
          </a:prstGeom>
          <a:ln w="19050">
            <a:solidFill>
              <a:srgbClr val="0A74DA"/>
            </a:solidFill>
            <a:prstDash val="sysDash"/>
            <a:miter/>
            <a:tailEnd type="triangle"/>
          </a:ln>
        </p:spPr>
        <p:txBody>
          <a:bodyPr lIns="45719" rIns="45719"/>
          <a:lstStyle/>
          <a:p>
            <a:endParaRPr/>
          </a:p>
        </p:txBody>
      </p:sp>
      <p:grpSp>
        <p:nvGrpSpPr>
          <p:cNvPr id="398" name="Group 398"/>
          <p:cNvGrpSpPr/>
          <p:nvPr/>
        </p:nvGrpSpPr>
        <p:grpSpPr>
          <a:xfrm>
            <a:off x="1012496" y="6136497"/>
            <a:ext cx="1049881" cy="371295"/>
            <a:chOff x="0" y="0"/>
            <a:chExt cx="1049879" cy="371294"/>
          </a:xfrm>
        </p:grpSpPr>
        <p:sp>
          <p:nvSpPr>
            <p:cNvPr id="396" name="Shape 396"/>
            <p:cNvSpPr/>
            <p:nvPr/>
          </p:nvSpPr>
          <p:spPr>
            <a:xfrm>
              <a:off x="-1" y="-1"/>
              <a:ext cx="1049880" cy="371296"/>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97" name="Shape 397"/>
            <p:cNvSpPr/>
            <p:nvPr/>
          </p:nvSpPr>
          <p:spPr>
            <a:xfrm>
              <a:off x="174979" y="31977"/>
              <a:ext cx="699921" cy="307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微软雅黑"/>
                  <a:ea typeface="微软雅黑"/>
                  <a:cs typeface="微软雅黑"/>
                  <a:sym typeface="微软雅黑"/>
                </a:defRPr>
              </a:lvl1pPr>
            </a:lstStyle>
            <a:p>
              <a:r>
                <a:t>通过</a:t>
              </a:r>
            </a:p>
          </p:txBody>
        </p:sp>
      </p:grpSp>
      <p:sp>
        <p:nvSpPr>
          <p:cNvPr id="399" name="Shape 399"/>
          <p:cNvSpPr/>
          <p:nvPr/>
        </p:nvSpPr>
        <p:spPr>
          <a:xfrm>
            <a:off x="5767661" y="2179357"/>
            <a:ext cx="1" cy="1066739"/>
          </a:xfrm>
          <a:prstGeom prst="line">
            <a:avLst/>
          </a:prstGeom>
          <a:ln w="19050">
            <a:solidFill>
              <a:srgbClr val="0A74DA"/>
            </a:solidFill>
            <a:prstDash val="sysDash"/>
            <a:miter/>
          </a:ln>
        </p:spPr>
        <p:txBody>
          <a:bodyPr lIns="45719" rIns="45719"/>
          <a:lstStyle/>
          <a:p>
            <a:endParaRPr/>
          </a:p>
        </p:txBody>
      </p:sp>
      <p:sp>
        <p:nvSpPr>
          <p:cNvPr id="400" name="Shape 400"/>
          <p:cNvSpPr/>
          <p:nvPr/>
        </p:nvSpPr>
        <p:spPr>
          <a:xfrm>
            <a:off x="93275" y="4652039"/>
            <a:ext cx="298882" cy="955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b="1">
                <a:latin typeface="微软雅黑"/>
                <a:ea typeface="微软雅黑"/>
                <a:cs typeface="微软雅黑"/>
                <a:sym typeface="微软雅黑"/>
              </a:defRPr>
            </a:pPr>
            <a:r>
              <a:rPr dirty="0"/>
              <a:t>卧</a:t>
            </a:r>
          </a:p>
          <a:p>
            <a:pPr>
              <a:defRPr sz="1200" b="1">
                <a:latin typeface="微软雅黑"/>
                <a:ea typeface="微软雅黑"/>
                <a:cs typeface="微软雅黑"/>
                <a:sym typeface="微软雅黑"/>
              </a:defRPr>
            </a:pPr>
            <a:r>
              <a:rPr dirty="0"/>
              <a:t>龙</a:t>
            </a:r>
          </a:p>
          <a:p>
            <a:pPr>
              <a:defRPr sz="1200" b="1">
                <a:latin typeface="微软雅黑"/>
                <a:ea typeface="微软雅黑"/>
                <a:cs typeface="微软雅黑"/>
                <a:sym typeface="微软雅黑"/>
              </a:defRPr>
            </a:pPr>
            <a:r>
              <a:rPr dirty="0"/>
              <a:t>评</a:t>
            </a:r>
          </a:p>
          <a:p>
            <a:pPr>
              <a:defRPr sz="1200" b="1">
                <a:latin typeface="微软雅黑"/>
                <a:ea typeface="微软雅黑"/>
                <a:cs typeface="微软雅黑"/>
                <a:sym typeface="微软雅黑"/>
              </a:defRPr>
            </a:pPr>
            <a:r>
              <a:rPr dirty="0"/>
              <a:t>分</a:t>
            </a:r>
          </a:p>
        </p:txBody>
      </p:sp>
      <p:sp>
        <p:nvSpPr>
          <p:cNvPr id="401" name="Shape 401"/>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02" name="Shape 402"/>
          <p:cNvSpPr/>
          <p:nvPr/>
        </p:nvSpPr>
        <p:spPr>
          <a:xfrm>
            <a:off x="444153" y="91524"/>
            <a:ext cx="408022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应用实践—传统与创新结合提升贷款体验</a:t>
            </a:r>
          </a:p>
        </p:txBody>
      </p:sp>
      <p:sp>
        <p:nvSpPr>
          <p:cNvPr id="403" name="Shape 403"/>
          <p:cNvSpPr/>
          <p:nvPr/>
        </p:nvSpPr>
        <p:spPr>
          <a:xfrm flipV="1">
            <a:off x="1593706" y="2135613"/>
            <a:ext cx="631186" cy="733145"/>
          </a:xfrm>
          <a:prstGeom prst="line">
            <a:avLst/>
          </a:prstGeom>
          <a:ln w="19050">
            <a:solidFill>
              <a:srgbClr val="0A74DA"/>
            </a:solidFill>
            <a:prstDash val="sysDash"/>
            <a:miter/>
            <a:tailEnd type="triangle"/>
          </a:ln>
        </p:spPr>
        <p:txBody>
          <a:bodyPr lIns="45719" rIns="45719"/>
          <a:lstStyle/>
          <a:p>
            <a:endParaRPr/>
          </a:p>
        </p:txBody>
      </p:sp>
      <p:sp>
        <p:nvSpPr>
          <p:cNvPr id="404" name="Shape 404"/>
          <p:cNvSpPr/>
          <p:nvPr/>
        </p:nvSpPr>
        <p:spPr>
          <a:xfrm>
            <a:off x="1538269" y="5860686"/>
            <a:ext cx="2" cy="253945"/>
          </a:xfrm>
          <a:prstGeom prst="line">
            <a:avLst/>
          </a:prstGeom>
          <a:ln w="19050">
            <a:solidFill>
              <a:srgbClr val="0A74DA"/>
            </a:solidFill>
            <a:prstDash val="sysDash"/>
            <a:miter/>
            <a:tailEnd type="triangle"/>
          </a:ln>
        </p:spPr>
        <p:txBody>
          <a:bodyPr lIns="45719" rIns="45719"/>
          <a:lstStyle/>
          <a:p>
            <a:endParaRPr/>
          </a:p>
        </p:txBody>
      </p:sp>
      <p:sp>
        <p:nvSpPr>
          <p:cNvPr id="405" name="Shape 405"/>
          <p:cNvSpPr/>
          <p:nvPr/>
        </p:nvSpPr>
        <p:spPr>
          <a:xfrm>
            <a:off x="7536440" y="3450228"/>
            <a:ext cx="247591" cy="97555"/>
          </a:xfrm>
          <a:prstGeom prst="line">
            <a:avLst/>
          </a:prstGeom>
          <a:ln w="19050">
            <a:solidFill>
              <a:srgbClr val="0A74DA"/>
            </a:solidFill>
            <a:prstDash val="sysDash"/>
            <a:miter/>
            <a:tailEnd type="triangle"/>
          </a:ln>
        </p:spPr>
        <p:txBody>
          <a:bodyPr lIns="45719" rIns="45719"/>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 name="Shape 37"/>
          <p:cNvSpPr/>
          <p:nvPr/>
        </p:nvSpPr>
        <p:spPr>
          <a:xfrm>
            <a:off x="1320163" y="2627430"/>
            <a:ext cx="1786147" cy="2202024"/>
          </a:xfrm>
          <a:prstGeom prst="rect">
            <a:avLst/>
          </a:prstGeom>
          <a:solidFill>
            <a:srgbClr val="0A74DA"/>
          </a:solidFill>
          <a:ln w="12700">
            <a:solidFill>
              <a:srgbClr val="0A74DA"/>
            </a:solidFill>
            <a:miter/>
          </a:ln>
        </p:spPr>
        <p:txBody>
          <a:bodyPr lIns="45719" rIns="45719" anchor="ctr"/>
          <a:lstStyle/>
          <a:p>
            <a:pPr algn="ctr">
              <a:defRPr>
                <a:solidFill>
                  <a:srgbClr val="FFFFFF"/>
                </a:solidFill>
              </a:defRPr>
            </a:pPr>
            <a:endParaRPr/>
          </a:p>
        </p:txBody>
      </p:sp>
      <p:sp>
        <p:nvSpPr>
          <p:cNvPr id="38" name="Shape 38"/>
          <p:cNvSpPr/>
          <p:nvPr/>
        </p:nvSpPr>
        <p:spPr>
          <a:xfrm>
            <a:off x="1002435" y="2374518"/>
            <a:ext cx="1786147" cy="2202024"/>
          </a:xfrm>
          <a:prstGeom prst="rect">
            <a:avLst/>
          </a:prstGeom>
          <a:solidFill>
            <a:srgbClr val="FFFFFF"/>
          </a:solidFill>
          <a:ln w="12700">
            <a:solidFill>
              <a:srgbClr val="0A74DA"/>
            </a:solidFill>
            <a:miter/>
          </a:ln>
        </p:spPr>
        <p:txBody>
          <a:bodyPr lIns="45719" rIns="45719" anchor="ctr"/>
          <a:lstStyle/>
          <a:p>
            <a:pPr algn="ctr">
              <a:defRPr>
                <a:solidFill>
                  <a:srgbClr val="FFFFFF"/>
                </a:solidFill>
              </a:defRPr>
            </a:pPr>
            <a:endParaRPr/>
          </a:p>
        </p:txBody>
      </p:sp>
      <p:sp>
        <p:nvSpPr>
          <p:cNvPr id="39" name="Shape 39"/>
          <p:cNvSpPr/>
          <p:nvPr/>
        </p:nvSpPr>
        <p:spPr>
          <a:xfrm>
            <a:off x="752507" y="3221613"/>
            <a:ext cx="228600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a:solidFill>
                  <a:srgbClr val="0A74DA"/>
                </a:solidFill>
                <a:latin typeface="微软雅黑"/>
                <a:ea typeface="微软雅黑"/>
                <a:cs typeface="微软雅黑"/>
                <a:sym typeface="微软雅黑"/>
              </a:defRPr>
            </a:lvl1pPr>
          </a:lstStyle>
          <a:p>
            <a:r>
              <a:t>CONTENTS</a:t>
            </a:r>
          </a:p>
        </p:txBody>
      </p:sp>
      <p:sp>
        <p:nvSpPr>
          <p:cNvPr id="40" name="Shape 40"/>
          <p:cNvSpPr/>
          <p:nvPr/>
        </p:nvSpPr>
        <p:spPr>
          <a:xfrm>
            <a:off x="3773127" y="3290861"/>
            <a:ext cx="2839153"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0A74DA"/>
                </a:solidFill>
                <a:latin typeface="微软雅黑"/>
                <a:ea typeface="微软雅黑"/>
                <a:cs typeface="微软雅黑"/>
                <a:sym typeface="微软雅黑"/>
              </a:defRPr>
            </a:lvl1pPr>
          </a:lstStyle>
          <a:p>
            <a:r>
              <a:t>行业背景介绍</a:t>
            </a:r>
          </a:p>
        </p:txBody>
      </p:sp>
      <p:sp>
        <p:nvSpPr>
          <p:cNvPr id="41" name="Shape 41"/>
          <p:cNvSpPr/>
          <p:nvPr/>
        </p:nvSpPr>
        <p:spPr>
          <a:xfrm>
            <a:off x="3878222" y="3729444"/>
            <a:ext cx="3209546" cy="1"/>
          </a:xfrm>
          <a:prstGeom prst="line">
            <a:avLst/>
          </a:prstGeom>
          <a:ln w="6350">
            <a:solidFill>
              <a:srgbClr val="D9D9D9"/>
            </a:solidFill>
            <a:miter/>
          </a:ln>
        </p:spPr>
        <p:txBody>
          <a:bodyPr lIns="45719" rIns="45719"/>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08" name="Shape 408"/>
          <p:cNvSpPr/>
          <p:nvPr/>
        </p:nvSpPr>
        <p:spPr>
          <a:xfrm>
            <a:off x="444153" y="91524"/>
            <a:ext cx="408022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应用实践—风控模型&amp;联合建模</a:t>
            </a:r>
          </a:p>
        </p:txBody>
      </p:sp>
      <p:sp>
        <p:nvSpPr>
          <p:cNvPr id="409" name="Shape 409"/>
          <p:cNvSpPr/>
          <p:nvPr/>
        </p:nvSpPr>
        <p:spPr>
          <a:xfrm>
            <a:off x="363705" y="1494498"/>
            <a:ext cx="3119713"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100">
                <a:solidFill>
                  <a:srgbClr val="404040"/>
                </a:solidFill>
                <a:latin typeface="Microsoft YaHei"/>
                <a:ea typeface="Microsoft YaHei"/>
                <a:cs typeface="Microsoft YaHei"/>
                <a:sym typeface="Microsoft YaHei"/>
              </a:defRPr>
            </a:pPr>
            <a:r>
              <a:t>5000余个指标变量，TB级数据，基于人工的特征分析已然不适用</a:t>
            </a:r>
          </a:p>
        </p:txBody>
      </p:sp>
      <p:sp>
        <p:nvSpPr>
          <p:cNvPr id="410" name="Shape 410"/>
          <p:cNvSpPr/>
          <p:nvPr/>
        </p:nvSpPr>
        <p:spPr>
          <a:xfrm>
            <a:off x="3949687" y="1496769"/>
            <a:ext cx="3071784"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100">
                <a:solidFill>
                  <a:srgbClr val="404040"/>
                </a:solidFill>
                <a:latin typeface="Microsoft YaHei"/>
                <a:ea typeface="Microsoft YaHei"/>
                <a:cs typeface="Microsoft YaHei"/>
                <a:sym typeface="Microsoft YaHei"/>
              </a:defRPr>
            </a:lvl1pPr>
          </a:lstStyle>
          <a:p>
            <a:r>
              <a:t>基于人工经验和专家评分的建模方式耗时耗力，需要更加智能和高级的算法</a:t>
            </a:r>
          </a:p>
        </p:txBody>
      </p:sp>
      <p:sp>
        <p:nvSpPr>
          <p:cNvPr id="411" name="Shape 411"/>
          <p:cNvSpPr/>
          <p:nvPr/>
        </p:nvSpPr>
        <p:spPr>
          <a:xfrm>
            <a:off x="113029" y="2229673"/>
            <a:ext cx="508001" cy="2357755"/>
          </a:xfrm>
          <a:prstGeom prst="roundRect">
            <a:avLst>
              <a:gd name="adj" fmla="val 12110"/>
            </a:avLst>
          </a:prstGeom>
          <a:solidFill>
            <a:srgbClr val="F2F2F2"/>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12" name="Shape 412"/>
          <p:cNvSpPr/>
          <p:nvPr/>
        </p:nvSpPr>
        <p:spPr>
          <a:xfrm>
            <a:off x="1202850" y="1208368"/>
            <a:ext cx="1348741" cy="345441"/>
          </a:xfrm>
          <a:prstGeom prst="rect">
            <a:avLst/>
          </a:prstGeom>
          <a:solidFill>
            <a:srgbClr val="00B0F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特征提取机器人</a:t>
            </a:r>
          </a:p>
        </p:txBody>
      </p:sp>
      <p:sp>
        <p:nvSpPr>
          <p:cNvPr id="413" name="Shape 413"/>
          <p:cNvSpPr/>
          <p:nvPr/>
        </p:nvSpPr>
        <p:spPr>
          <a:xfrm>
            <a:off x="4686094" y="1206014"/>
            <a:ext cx="1348741" cy="345441"/>
          </a:xfrm>
          <a:prstGeom prst="rect">
            <a:avLst/>
          </a:prstGeom>
          <a:solidFill>
            <a:srgbClr val="00B0F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风控建模机器人</a:t>
            </a:r>
          </a:p>
        </p:txBody>
      </p:sp>
      <p:sp>
        <p:nvSpPr>
          <p:cNvPr id="414" name="Shape 414"/>
          <p:cNvSpPr/>
          <p:nvPr/>
        </p:nvSpPr>
        <p:spPr>
          <a:xfrm>
            <a:off x="7504534" y="2017266"/>
            <a:ext cx="1170941" cy="345441"/>
          </a:xfrm>
          <a:prstGeom prst="rect">
            <a:avLst/>
          </a:prstGeom>
          <a:solidFill>
            <a:srgbClr val="00B0F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模型整体效果</a:t>
            </a:r>
          </a:p>
        </p:txBody>
      </p:sp>
      <p:sp>
        <p:nvSpPr>
          <p:cNvPr id="415" name="Shape 415"/>
          <p:cNvSpPr/>
          <p:nvPr/>
        </p:nvSpPr>
        <p:spPr>
          <a:xfrm>
            <a:off x="7110207" y="2418770"/>
            <a:ext cx="1971154" cy="90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100">
                <a:solidFill>
                  <a:srgbClr val="404040"/>
                </a:solidFill>
                <a:latin typeface="Microsoft YaHei"/>
                <a:ea typeface="Microsoft YaHei"/>
                <a:cs typeface="Microsoft YaHei"/>
                <a:sym typeface="Microsoft YaHei"/>
              </a:defRPr>
            </a:lvl1pPr>
          </a:lstStyle>
          <a:p>
            <a:r>
              <a:t>风控建模需要快速贴合业务转变，模型以月为单位进行跟踪调整</a:t>
            </a:r>
          </a:p>
        </p:txBody>
      </p:sp>
      <p:sp>
        <p:nvSpPr>
          <p:cNvPr id="416" name="Shape 416"/>
          <p:cNvSpPr/>
          <p:nvPr/>
        </p:nvSpPr>
        <p:spPr>
          <a:xfrm>
            <a:off x="236489" y="4986316"/>
            <a:ext cx="4301164"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000">
                <a:solidFill>
                  <a:srgbClr val="2B3E50"/>
                </a:solidFill>
                <a:latin typeface="Microsoft YaHei"/>
                <a:ea typeface="Microsoft YaHei"/>
                <a:cs typeface="Microsoft YaHei"/>
                <a:sym typeface="Microsoft YaHei"/>
              </a:defRPr>
            </a:pPr>
            <a:r>
              <a:t>自主研发</a:t>
            </a:r>
            <a:r>
              <a:rPr sz="1200" b="1">
                <a:solidFill>
                  <a:srgbClr val="1D96E1"/>
                </a:solidFill>
              </a:rPr>
              <a:t>特征提取机器人</a:t>
            </a:r>
            <a:r>
              <a:t>，自动识别高价值特征变量</a:t>
            </a:r>
          </a:p>
        </p:txBody>
      </p:sp>
      <p:sp>
        <p:nvSpPr>
          <p:cNvPr id="417" name="Shape 417"/>
          <p:cNvSpPr/>
          <p:nvPr/>
        </p:nvSpPr>
        <p:spPr>
          <a:xfrm>
            <a:off x="3770386" y="4982662"/>
            <a:ext cx="4114463"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000">
                <a:solidFill>
                  <a:srgbClr val="2B3E50"/>
                </a:solidFill>
                <a:latin typeface="Microsoft YaHei"/>
                <a:ea typeface="Microsoft YaHei"/>
                <a:cs typeface="Microsoft YaHei"/>
                <a:sym typeface="Microsoft YaHei"/>
              </a:defRPr>
            </a:pPr>
            <a:r>
              <a:t>自主研发</a:t>
            </a:r>
            <a:r>
              <a:rPr sz="1200" b="1">
                <a:solidFill>
                  <a:srgbClr val="1D96E1"/>
                </a:solidFill>
              </a:rPr>
              <a:t>风控建模机器人</a:t>
            </a:r>
            <a:r>
              <a:t>，自动选择最优风控模型</a:t>
            </a:r>
          </a:p>
        </p:txBody>
      </p:sp>
      <p:sp>
        <p:nvSpPr>
          <p:cNvPr id="418" name="Shape 418"/>
          <p:cNvSpPr/>
          <p:nvPr/>
        </p:nvSpPr>
        <p:spPr>
          <a:xfrm>
            <a:off x="4307251" y="2488321"/>
            <a:ext cx="1079501" cy="1954050"/>
          </a:xfrm>
          <a:prstGeom prst="rect">
            <a:avLst/>
          </a:prstGeom>
          <a:solidFill>
            <a:srgbClr val="FFFFFF"/>
          </a:solidFill>
          <a:ln w="12700">
            <a:miter lim="400000"/>
          </a:ln>
        </p:spPr>
        <p:txBody>
          <a:bodyPr lIns="45719" rIns="45719" anchor="ctr"/>
          <a:lstStyle/>
          <a:p>
            <a:pPr algn="ctr">
              <a:defRPr sz="1600">
                <a:solidFill>
                  <a:srgbClr val="FFFFFF"/>
                </a:solidFill>
                <a:latin typeface="Microsoft YaHei"/>
                <a:ea typeface="Microsoft YaHei"/>
                <a:cs typeface="Microsoft YaHei"/>
                <a:sym typeface="Microsoft YaHei"/>
              </a:defRPr>
            </a:pPr>
            <a:endParaRPr/>
          </a:p>
        </p:txBody>
      </p:sp>
      <p:sp>
        <p:nvSpPr>
          <p:cNvPr id="419" name="Shape 419"/>
          <p:cNvSpPr/>
          <p:nvPr/>
        </p:nvSpPr>
        <p:spPr>
          <a:xfrm>
            <a:off x="5709233" y="3235114"/>
            <a:ext cx="1250378"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1400">
                <a:solidFill>
                  <a:srgbClr val="00B0F0"/>
                </a:solidFill>
                <a:latin typeface="Microsoft YaHei"/>
                <a:ea typeface="Microsoft YaHei"/>
                <a:cs typeface="Microsoft YaHei"/>
                <a:sym typeface="Microsoft YaHei"/>
              </a:defRPr>
            </a:pPr>
            <a:r>
              <a:t>集成学习</a:t>
            </a:r>
          </a:p>
          <a:p>
            <a:pPr algn="ctr">
              <a:defRPr sz="1400">
                <a:solidFill>
                  <a:srgbClr val="00B0F0"/>
                </a:solidFill>
                <a:latin typeface="Microsoft YaHei"/>
                <a:ea typeface="Microsoft YaHei"/>
                <a:cs typeface="Microsoft YaHei"/>
                <a:sym typeface="Microsoft YaHei"/>
              </a:defRPr>
            </a:pPr>
            <a:r>
              <a:t>（Ensemble）</a:t>
            </a:r>
          </a:p>
        </p:txBody>
      </p:sp>
      <p:sp>
        <p:nvSpPr>
          <p:cNvPr id="420" name="Shape 420"/>
          <p:cNvSpPr/>
          <p:nvPr/>
        </p:nvSpPr>
        <p:spPr>
          <a:xfrm>
            <a:off x="4163314" y="2229940"/>
            <a:ext cx="2747960" cy="2375198"/>
          </a:xfrm>
          <a:prstGeom prst="roundRect">
            <a:avLst>
              <a:gd name="adj" fmla="val 4445"/>
            </a:avLst>
          </a:prstGeom>
          <a:ln w="19050">
            <a:solidFill>
              <a:srgbClr val="00B0F0"/>
            </a:solidFill>
            <a:prstDash val="sysDot"/>
            <a:miter/>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21" name="Shape 421"/>
          <p:cNvSpPr/>
          <p:nvPr/>
        </p:nvSpPr>
        <p:spPr>
          <a:xfrm>
            <a:off x="4874050" y="2066493"/>
            <a:ext cx="1170941" cy="307341"/>
          </a:xfrm>
          <a:prstGeom prst="rect">
            <a:avLst/>
          </a:prstGeom>
          <a:solidFill>
            <a:srgbClr val="00B0F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风控建模机器人</a:t>
            </a:r>
          </a:p>
        </p:txBody>
      </p:sp>
      <p:sp>
        <p:nvSpPr>
          <p:cNvPr id="422" name="Shape 422"/>
          <p:cNvSpPr/>
          <p:nvPr/>
        </p:nvSpPr>
        <p:spPr>
          <a:xfrm>
            <a:off x="697451" y="2387687"/>
            <a:ext cx="3297548" cy="1"/>
          </a:xfrm>
          <a:prstGeom prst="line">
            <a:avLst/>
          </a:prstGeom>
          <a:ln w="28575">
            <a:solidFill>
              <a:srgbClr val="A6A6A6"/>
            </a:solidFill>
            <a:prstDash val="sysDot"/>
            <a:miter/>
            <a:tailEnd type="triangle"/>
          </a:ln>
        </p:spPr>
        <p:txBody>
          <a:bodyPr lIns="45719" rIns="45719"/>
          <a:lstStyle/>
          <a:p>
            <a:endParaRPr/>
          </a:p>
        </p:txBody>
      </p:sp>
      <p:sp>
        <p:nvSpPr>
          <p:cNvPr id="423" name="Shape 423"/>
          <p:cNvSpPr/>
          <p:nvPr/>
        </p:nvSpPr>
        <p:spPr>
          <a:xfrm>
            <a:off x="697451" y="2711780"/>
            <a:ext cx="3297548" cy="1"/>
          </a:xfrm>
          <a:prstGeom prst="line">
            <a:avLst/>
          </a:prstGeom>
          <a:ln w="28575">
            <a:solidFill>
              <a:srgbClr val="A6A6A6"/>
            </a:solidFill>
            <a:prstDash val="sysDot"/>
            <a:miter/>
            <a:tailEnd type="triangle"/>
          </a:ln>
        </p:spPr>
        <p:txBody>
          <a:bodyPr lIns="45719" rIns="45719"/>
          <a:lstStyle/>
          <a:p>
            <a:endParaRPr/>
          </a:p>
        </p:txBody>
      </p:sp>
      <p:sp>
        <p:nvSpPr>
          <p:cNvPr id="424" name="Shape 424"/>
          <p:cNvSpPr/>
          <p:nvPr/>
        </p:nvSpPr>
        <p:spPr>
          <a:xfrm>
            <a:off x="697451" y="3035872"/>
            <a:ext cx="3297548" cy="1"/>
          </a:xfrm>
          <a:prstGeom prst="line">
            <a:avLst/>
          </a:prstGeom>
          <a:ln w="28575">
            <a:solidFill>
              <a:srgbClr val="A6A6A6"/>
            </a:solidFill>
            <a:prstDash val="sysDot"/>
            <a:miter/>
            <a:tailEnd type="triangle"/>
          </a:ln>
        </p:spPr>
        <p:txBody>
          <a:bodyPr lIns="45719" rIns="45719"/>
          <a:lstStyle/>
          <a:p>
            <a:endParaRPr/>
          </a:p>
        </p:txBody>
      </p:sp>
      <p:sp>
        <p:nvSpPr>
          <p:cNvPr id="425" name="Shape 425"/>
          <p:cNvSpPr/>
          <p:nvPr/>
        </p:nvSpPr>
        <p:spPr>
          <a:xfrm>
            <a:off x="697451" y="3660904"/>
            <a:ext cx="3297548" cy="1"/>
          </a:xfrm>
          <a:prstGeom prst="line">
            <a:avLst/>
          </a:prstGeom>
          <a:ln w="28575">
            <a:solidFill>
              <a:srgbClr val="00B0F0"/>
            </a:solidFill>
            <a:prstDash val="sysDot"/>
            <a:miter/>
            <a:tailEnd type="triangle"/>
          </a:ln>
        </p:spPr>
        <p:txBody>
          <a:bodyPr lIns="45719" rIns="45719"/>
          <a:lstStyle/>
          <a:p>
            <a:endParaRPr/>
          </a:p>
        </p:txBody>
      </p:sp>
      <p:sp>
        <p:nvSpPr>
          <p:cNvPr id="426" name="Shape 426"/>
          <p:cNvSpPr/>
          <p:nvPr/>
        </p:nvSpPr>
        <p:spPr>
          <a:xfrm>
            <a:off x="697451" y="4042869"/>
            <a:ext cx="3297548" cy="1"/>
          </a:xfrm>
          <a:prstGeom prst="line">
            <a:avLst/>
          </a:prstGeom>
          <a:ln w="28575">
            <a:solidFill>
              <a:srgbClr val="00B0F0"/>
            </a:solidFill>
            <a:prstDash val="sysDot"/>
            <a:miter/>
            <a:tailEnd type="triangle"/>
          </a:ln>
        </p:spPr>
        <p:txBody>
          <a:bodyPr lIns="45719" rIns="45719"/>
          <a:lstStyle/>
          <a:p>
            <a:endParaRPr/>
          </a:p>
        </p:txBody>
      </p:sp>
      <p:sp>
        <p:nvSpPr>
          <p:cNvPr id="427" name="Shape 427"/>
          <p:cNvSpPr/>
          <p:nvPr/>
        </p:nvSpPr>
        <p:spPr>
          <a:xfrm>
            <a:off x="697451" y="4424834"/>
            <a:ext cx="3297548" cy="1"/>
          </a:xfrm>
          <a:prstGeom prst="line">
            <a:avLst/>
          </a:prstGeom>
          <a:ln w="28575">
            <a:solidFill>
              <a:srgbClr val="00B0F0"/>
            </a:solidFill>
            <a:prstDash val="sysDot"/>
            <a:miter/>
            <a:tailEnd type="triangle"/>
          </a:ln>
        </p:spPr>
        <p:txBody>
          <a:bodyPr lIns="45719" rIns="45719"/>
          <a:lstStyle/>
          <a:p>
            <a:endParaRPr/>
          </a:p>
        </p:txBody>
      </p:sp>
      <p:sp>
        <p:nvSpPr>
          <p:cNvPr id="428" name="Shape 428"/>
          <p:cNvSpPr/>
          <p:nvPr/>
        </p:nvSpPr>
        <p:spPr>
          <a:xfrm>
            <a:off x="2319273" y="2191316"/>
            <a:ext cx="808024" cy="316866"/>
          </a:xfrm>
          <a:prstGeom prst="rect">
            <a:avLst/>
          </a:prstGeom>
          <a:solidFill>
            <a:srgbClr val="FFFFFF"/>
          </a:solidFill>
          <a:ln>
            <a:solidFill>
              <a:srgbClr val="2B3E50"/>
            </a:solidFill>
          </a:ln>
          <a:extLst>
            <a:ext uri="{C572A759-6A51-4108-AA02-DFA0A04FC94B}">
              <ma14:wrappingTextBoxFlag xmlns:ma14="http://schemas.microsoft.com/office/mac/drawingml/2011/main" val="1"/>
            </a:ext>
          </a:extLst>
        </p:spPr>
        <p:txBody>
          <a:bodyPr wrap="none" lIns="45719" rIns="45719">
            <a:spAutoFit/>
          </a:bodyPr>
          <a:lstStyle/>
          <a:p>
            <a:pPr>
              <a:defRPr sz="1200">
                <a:solidFill>
                  <a:srgbClr val="595959"/>
                </a:solidFill>
                <a:latin typeface="Microsoft YaHei"/>
                <a:ea typeface="Microsoft YaHei"/>
                <a:cs typeface="Microsoft YaHei"/>
                <a:sym typeface="Microsoft YaHei"/>
              </a:defRPr>
            </a:pPr>
            <a:r>
              <a:t>业务指标1</a:t>
            </a:r>
          </a:p>
        </p:txBody>
      </p:sp>
      <p:sp>
        <p:nvSpPr>
          <p:cNvPr id="429" name="Shape 429"/>
          <p:cNvSpPr/>
          <p:nvPr/>
        </p:nvSpPr>
        <p:spPr>
          <a:xfrm>
            <a:off x="2319273" y="2573279"/>
            <a:ext cx="808024" cy="316866"/>
          </a:xfrm>
          <a:prstGeom prst="rect">
            <a:avLst/>
          </a:prstGeom>
          <a:solidFill>
            <a:srgbClr val="FFFFFF"/>
          </a:solidFill>
          <a:ln>
            <a:solidFill>
              <a:srgbClr val="2B3E50"/>
            </a:solidFill>
          </a:ln>
          <a:extLst>
            <a:ext uri="{C572A759-6A51-4108-AA02-DFA0A04FC94B}">
              <ma14:wrappingTextBoxFlag xmlns:ma14="http://schemas.microsoft.com/office/mac/drawingml/2011/main" val="1"/>
            </a:ext>
          </a:extLst>
        </p:spPr>
        <p:txBody>
          <a:bodyPr wrap="none" lIns="45719" rIns="45719">
            <a:spAutoFit/>
          </a:bodyPr>
          <a:lstStyle/>
          <a:p>
            <a:pPr>
              <a:defRPr sz="1200">
                <a:solidFill>
                  <a:srgbClr val="595959"/>
                </a:solidFill>
                <a:latin typeface="Microsoft YaHei"/>
                <a:ea typeface="Microsoft YaHei"/>
                <a:cs typeface="Microsoft YaHei"/>
                <a:sym typeface="Microsoft YaHei"/>
              </a:defRPr>
            </a:pPr>
            <a:r>
              <a:t>业务指标2</a:t>
            </a:r>
          </a:p>
        </p:txBody>
      </p:sp>
      <p:sp>
        <p:nvSpPr>
          <p:cNvPr id="430" name="Shape 430"/>
          <p:cNvSpPr/>
          <p:nvPr/>
        </p:nvSpPr>
        <p:spPr>
          <a:xfrm>
            <a:off x="2319272" y="2940894"/>
            <a:ext cx="808024" cy="316866"/>
          </a:xfrm>
          <a:prstGeom prst="rect">
            <a:avLst/>
          </a:prstGeom>
          <a:solidFill>
            <a:srgbClr val="FFFFFF"/>
          </a:solidFill>
          <a:ln>
            <a:solidFill>
              <a:srgbClr val="2B3E50"/>
            </a:solidFill>
          </a:ln>
          <a:extLst>
            <a:ext uri="{C572A759-6A51-4108-AA02-DFA0A04FC94B}">
              <ma14:wrappingTextBoxFlag xmlns:ma14="http://schemas.microsoft.com/office/mac/drawingml/2011/main" val="1"/>
            </a:ext>
          </a:extLst>
        </p:spPr>
        <p:txBody>
          <a:bodyPr wrap="none" lIns="45719" rIns="45719">
            <a:spAutoFit/>
          </a:bodyPr>
          <a:lstStyle/>
          <a:p>
            <a:pPr>
              <a:defRPr sz="1200">
                <a:solidFill>
                  <a:srgbClr val="595959"/>
                </a:solidFill>
                <a:latin typeface="Microsoft YaHei"/>
                <a:ea typeface="Microsoft YaHei"/>
                <a:cs typeface="Microsoft YaHei"/>
                <a:sym typeface="Microsoft YaHei"/>
              </a:defRPr>
            </a:pPr>
            <a:r>
              <a:t>业务指标n</a:t>
            </a:r>
          </a:p>
        </p:txBody>
      </p:sp>
      <p:sp>
        <p:nvSpPr>
          <p:cNvPr id="431" name="Shape 431"/>
          <p:cNvSpPr/>
          <p:nvPr/>
        </p:nvSpPr>
        <p:spPr>
          <a:xfrm>
            <a:off x="2319273" y="3490881"/>
            <a:ext cx="808024" cy="316866"/>
          </a:xfrm>
          <a:prstGeom prst="rect">
            <a:avLst/>
          </a:prstGeom>
          <a:solidFill>
            <a:srgbClr val="FFFFFF"/>
          </a:solidFill>
          <a:ln>
            <a:solidFill>
              <a:srgbClr val="0B84FF"/>
            </a:solidFill>
          </a:ln>
          <a:extLst>
            <a:ext uri="{C572A759-6A51-4108-AA02-DFA0A04FC94B}">
              <ma14:wrappingTextBoxFlag xmlns:ma14="http://schemas.microsoft.com/office/mac/drawingml/2011/main" val="1"/>
            </a:ext>
          </a:extLst>
        </p:spPr>
        <p:txBody>
          <a:bodyPr wrap="none" lIns="45719" rIns="45719">
            <a:spAutoFit/>
          </a:bodyPr>
          <a:lstStyle/>
          <a:p>
            <a:pPr>
              <a:defRPr sz="1200">
                <a:solidFill>
                  <a:srgbClr val="0B84FF"/>
                </a:solidFill>
                <a:latin typeface="Microsoft YaHei"/>
                <a:ea typeface="Microsoft YaHei"/>
                <a:cs typeface="Microsoft YaHei"/>
                <a:sym typeface="Microsoft YaHei"/>
              </a:defRPr>
            </a:pPr>
            <a:r>
              <a:t>衍生指标1</a:t>
            </a:r>
          </a:p>
        </p:txBody>
      </p:sp>
      <p:sp>
        <p:nvSpPr>
          <p:cNvPr id="432" name="Shape 432"/>
          <p:cNvSpPr/>
          <p:nvPr/>
        </p:nvSpPr>
        <p:spPr>
          <a:xfrm>
            <a:off x="2319273" y="3872844"/>
            <a:ext cx="808024" cy="316866"/>
          </a:xfrm>
          <a:prstGeom prst="rect">
            <a:avLst/>
          </a:prstGeom>
          <a:solidFill>
            <a:srgbClr val="FFFFFF"/>
          </a:solidFill>
          <a:ln>
            <a:solidFill>
              <a:srgbClr val="0B84FF"/>
            </a:solidFill>
          </a:ln>
          <a:extLst>
            <a:ext uri="{C572A759-6A51-4108-AA02-DFA0A04FC94B}">
              <ma14:wrappingTextBoxFlag xmlns:ma14="http://schemas.microsoft.com/office/mac/drawingml/2011/main" val="1"/>
            </a:ext>
          </a:extLst>
        </p:spPr>
        <p:txBody>
          <a:bodyPr wrap="none" lIns="45719" rIns="45719">
            <a:spAutoFit/>
          </a:bodyPr>
          <a:lstStyle/>
          <a:p>
            <a:pPr>
              <a:defRPr sz="1200">
                <a:solidFill>
                  <a:srgbClr val="0B84FF"/>
                </a:solidFill>
                <a:latin typeface="Microsoft YaHei"/>
                <a:ea typeface="Microsoft YaHei"/>
                <a:cs typeface="Microsoft YaHei"/>
                <a:sym typeface="Microsoft YaHei"/>
              </a:defRPr>
            </a:pPr>
            <a:r>
              <a:t>衍生指标2</a:t>
            </a:r>
          </a:p>
        </p:txBody>
      </p:sp>
      <p:sp>
        <p:nvSpPr>
          <p:cNvPr id="433" name="Shape 433"/>
          <p:cNvSpPr/>
          <p:nvPr/>
        </p:nvSpPr>
        <p:spPr>
          <a:xfrm>
            <a:off x="2319272" y="4310831"/>
            <a:ext cx="808024" cy="316866"/>
          </a:xfrm>
          <a:prstGeom prst="rect">
            <a:avLst/>
          </a:prstGeom>
          <a:solidFill>
            <a:srgbClr val="FFFFFF"/>
          </a:solidFill>
          <a:ln>
            <a:solidFill>
              <a:srgbClr val="0B84FF"/>
            </a:solidFill>
          </a:ln>
          <a:extLst>
            <a:ext uri="{C572A759-6A51-4108-AA02-DFA0A04FC94B}">
              <ma14:wrappingTextBoxFlag xmlns:ma14="http://schemas.microsoft.com/office/mac/drawingml/2011/main" val="1"/>
            </a:ext>
          </a:extLst>
        </p:spPr>
        <p:txBody>
          <a:bodyPr wrap="none" lIns="45719" rIns="45719">
            <a:spAutoFit/>
          </a:bodyPr>
          <a:lstStyle/>
          <a:p>
            <a:pPr>
              <a:defRPr sz="1200">
                <a:solidFill>
                  <a:srgbClr val="0B84FF"/>
                </a:solidFill>
                <a:latin typeface="Microsoft YaHei"/>
                <a:ea typeface="Microsoft YaHei"/>
                <a:cs typeface="Microsoft YaHei"/>
                <a:sym typeface="Microsoft YaHei"/>
              </a:defRPr>
            </a:pPr>
            <a:r>
              <a:t>衍生指标n</a:t>
            </a:r>
          </a:p>
        </p:txBody>
      </p:sp>
      <p:grpSp>
        <p:nvGrpSpPr>
          <p:cNvPr id="436" name="Group 436"/>
          <p:cNvGrpSpPr/>
          <p:nvPr/>
        </p:nvGrpSpPr>
        <p:grpSpPr>
          <a:xfrm>
            <a:off x="1135658" y="2229940"/>
            <a:ext cx="868102" cy="849454"/>
            <a:chOff x="0" y="0"/>
            <a:chExt cx="868100" cy="849452"/>
          </a:xfrm>
        </p:grpSpPr>
        <p:sp>
          <p:nvSpPr>
            <p:cNvPr id="434" name="Shape 434"/>
            <p:cNvSpPr/>
            <p:nvPr/>
          </p:nvSpPr>
          <p:spPr>
            <a:xfrm>
              <a:off x="0" y="0"/>
              <a:ext cx="868101" cy="849453"/>
            </a:xfrm>
            <a:prstGeom prst="rect">
              <a:avLst/>
            </a:prstGeom>
            <a:solidFill>
              <a:srgbClr val="2B3E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35" name="Shape 435"/>
            <p:cNvSpPr/>
            <p:nvPr/>
          </p:nvSpPr>
          <p:spPr>
            <a:xfrm>
              <a:off x="0" y="61506"/>
              <a:ext cx="868101"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latin typeface="Microsoft YaHei"/>
                  <a:ea typeface="Microsoft YaHei"/>
                  <a:cs typeface="Microsoft YaHei"/>
                  <a:sym typeface="Microsoft YaHei"/>
                </a:defRPr>
              </a:lvl1pPr>
            </a:lstStyle>
            <a:p>
              <a:r>
                <a:t>业务经验</a:t>
              </a:r>
            </a:p>
          </p:txBody>
        </p:sp>
      </p:grpSp>
      <p:sp>
        <p:nvSpPr>
          <p:cNvPr id="437" name="Shape 437"/>
          <p:cNvSpPr/>
          <p:nvPr/>
        </p:nvSpPr>
        <p:spPr>
          <a:xfrm>
            <a:off x="1147669" y="3621201"/>
            <a:ext cx="868102" cy="849454"/>
          </a:xfrm>
          <a:prstGeom prst="rect">
            <a:avLst/>
          </a:prstGeom>
          <a:solidFill>
            <a:srgbClr val="00B0F0"/>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38" name="Shape 438"/>
          <p:cNvSpPr/>
          <p:nvPr/>
        </p:nvSpPr>
        <p:spPr>
          <a:xfrm>
            <a:off x="181605" y="2886741"/>
            <a:ext cx="331339" cy="1107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a:solidFill>
                  <a:srgbClr val="2B3E50"/>
                </a:solidFill>
                <a:latin typeface="Microsoft YaHei"/>
                <a:ea typeface="Microsoft YaHei"/>
                <a:cs typeface="Microsoft YaHei"/>
                <a:sym typeface="Microsoft YaHei"/>
              </a:defRPr>
            </a:pPr>
            <a:r>
              <a:t>基</a:t>
            </a:r>
          </a:p>
          <a:p>
            <a:pPr>
              <a:defRPr sz="1400">
                <a:solidFill>
                  <a:srgbClr val="2B3E50"/>
                </a:solidFill>
                <a:latin typeface="Microsoft YaHei"/>
                <a:ea typeface="Microsoft YaHei"/>
                <a:cs typeface="Microsoft YaHei"/>
                <a:sym typeface="Microsoft YaHei"/>
              </a:defRPr>
            </a:pPr>
            <a:r>
              <a:t>础</a:t>
            </a:r>
          </a:p>
          <a:p>
            <a:pPr>
              <a:defRPr sz="1400">
                <a:solidFill>
                  <a:srgbClr val="2B3E50"/>
                </a:solidFill>
                <a:latin typeface="Microsoft YaHei"/>
                <a:ea typeface="Microsoft YaHei"/>
                <a:cs typeface="Microsoft YaHei"/>
                <a:sym typeface="Microsoft YaHei"/>
              </a:defRPr>
            </a:pPr>
            <a:r>
              <a:t>数</a:t>
            </a:r>
          </a:p>
          <a:p>
            <a:pPr>
              <a:defRPr sz="1400">
                <a:solidFill>
                  <a:srgbClr val="2B3E50"/>
                </a:solidFill>
                <a:latin typeface="Microsoft YaHei"/>
                <a:ea typeface="Microsoft YaHei"/>
                <a:cs typeface="Microsoft YaHei"/>
                <a:sym typeface="Microsoft YaHei"/>
              </a:defRPr>
            </a:pPr>
            <a:r>
              <a:t>据</a:t>
            </a:r>
          </a:p>
        </p:txBody>
      </p:sp>
      <p:sp>
        <p:nvSpPr>
          <p:cNvPr id="439" name="Shape 439"/>
          <p:cNvSpPr/>
          <p:nvPr/>
        </p:nvSpPr>
        <p:spPr>
          <a:xfrm>
            <a:off x="1203678" y="3830930"/>
            <a:ext cx="756083"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1200">
                <a:solidFill>
                  <a:srgbClr val="FFFFFF"/>
                </a:solidFill>
                <a:latin typeface="Microsoft YaHei"/>
                <a:ea typeface="Microsoft YaHei"/>
                <a:cs typeface="Microsoft YaHei"/>
                <a:sym typeface="Microsoft YaHei"/>
              </a:defRPr>
            </a:pPr>
            <a:r>
              <a:t>特征提取</a:t>
            </a:r>
          </a:p>
          <a:p>
            <a:pPr algn="ctr">
              <a:defRPr sz="1200">
                <a:solidFill>
                  <a:srgbClr val="FFFFFF"/>
                </a:solidFill>
                <a:latin typeface="Microsoft YaHei"/>
                <a:ea typeface="Microsoft YaHei"/>
                <a:cs typeface="Microsoft YaHei"/>
                <a:sym typeface="Microsoft YaHei"/>
              </a:defRPr>
            </a:pPr>
            <a:r>
              <a:t>机器人</a:t>
            </a:r>
          </a:p>
        </p:txBody>
      </p:sp>
      <p:sp>
        <p:nvSpPr>
          <p:cNvPr id="440" name="Shape 440"/>
          <p:cNvSpPr/>
          <p:nvPr/>
        </p:nvSpPr>
        <p:spPr>
          <a:xfrm>
            <a:off x="4641292" y="3193395"/>
            <a:ext cx="43439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200">
                <a:solidFill>
                  <a:srgbClr val="595959"/>
                </a:solidFill>
                <a:latin typeface="Microsoft YaHei"/>
                <a:ea typeface="Microsoft YaHei"/>
                <a:cs typeface="Microsoft YaHei"/>
                <a:sym typeface="Microsoft YaHei"/>
              </a:defRPr>
            </a:lvl1pPr>
          </a:lstStyle>
          <a:p>
            <a:r>
              <a:t>SVM</a:t>
            </a:r>
          </a:p>
        </p:txBody>
      </p:sp>
      <p:sp>
        <p:nvSpPr>
          <p:cNvPr id="441" name="Shape 441"/>
          <p:cNvSpPr/>
          <p:nvPr/>
        </p:nvSpPr>
        <p:spPr>
          <a:xfrm>
            <a:off x="4501616" y="2596812"/>
            <a:ext cx="7137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200">
                <a:solidFill>
                  <a:srgbClr val="595959"/>
                </a:solidFill>
                <a:latin typeface="Microsoft YaHei"/>
                <a:ea typeface="Microsoft YaHei"/>
                <a:cs typeface="Microsoft YaHei"/>
                <a:sym typeface="Microsoft YaHei"/>
              </a:defRPr>
            </a:lvl1pPr>
          </a:lstStyle>
          <a:p>
            <a:r>
              <a:t>逻辑回归</a:t>
            </a:r>
          </a:p>
        </p:txBody>
      </p:sp>
      <p:sp>
        <p:nvSpPr>
          <p:cNvPr id="442" name="Shape 442"/>
          <p:cNvSpPr/>
          <p:nvPr/>
        </p:nvSpPr>
        <p:spPr>
          <a:xfrm>
            <a:off x="4490131" y="3789979"/>
            <a:ext cx="7137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200">
                <a:solidFill>
                  <a:srgbClr val="595959"/>
                </a:solidFill>
                <a:latin typeface="Microsoft YaHei"/>
                <a:ea typeface="Microsoft YaHei"/>
                <a:cs typeface="Microsoft YaHei"/>
                <a:sym typeface="Microsoft YaHei"/>
              </a:defRPr>
            </a:lvl1pPr>
          </a:lstStyle>
          <a:p>
            <a:r>
              <a:t>随机森林</a:t>
            </a:r>
          </a:p>
        </p:txBody>
      </p:sp>
      <p:sp>
        <p:nvSpPr>
          <p:cNvPr id="443" name="Shape 443"/>
          <p:cNvSpPr/>
          <p:nvPr/>
        </p:nvSpPr>
        <p:spPr>
          <a:xfrm>
            <a:off x="4590062" y="3491688"/>
            <a:ext cx="5613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200">
                <a:solidFill>
                  <a:srgbClr val="595959"/>
                </a:solidFill>
                <a:latin typeface="Microsoft YaHei"/>
                <a:ea typeface="Microsoft YaHei"/>
                <a:cs typeface="Microsoft YaHei"/>
                <a:sym typeface="Microsoft YaHei"/>
              </a:defRPr>
            </a:lvl1pPr>
          </a:lstStyle>
          <a:p>
            <a:r>
              <a:t>最大熵</a:t>
            </a:r>
          </a:p>
        </p:txBody>
      </p:sp>
      <p:sp>
        <p:nvSpPr>
          <p:cNvPr id="444" name="Shape 444"/>
          <p:cNvSpPr/>
          <p:nvPr/>
        </p:nvSpPr>
        <p:spPr>
          <a:xfrm>
            <a:off x="4434506" y="2895103"/>
            <a:ext cx="8661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200">
                <a:solidFill>
                  <a:srgbClr val="595959"/>
                </a:solidFill>
                <a:latin typeface="Microsoft YaHei"/>
                <a:ea typeface="Microsoft YaHei"/>
                <a:cs typeface="Microsoft YaHei"/>
                <a:sym typeface="Microsoft YaHei"/>
              </a:defRPr>
            </a:lvl1pPr>
          </a:lstStyle>
          <a:p>
            <a:r>
              <a:t>朴素贝叶斯</a:t>
            </a:r>
          </a:p>
        </p:txBody>
      </p:sp>
      <p:sp>
        <p:nvSpPr>
          <p:cNvPr id="445" name="Shape 445"/>
          <p:cNvSpPr/>
          <p:nvPr/>
        </p:nvSpPr>
        <p:spPr>
          <a:xfrm>
            <a:off x="2259995" y="5686783"/>
            <a:ext cx="6736058"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100">
                <a:solidFill>
                  <a:srgbClr val="404040"/>
                </a:solidFill>
                <a:latin typeface="Microsoft YaHei"/>
                <a:ea typeface="Microsoft YaHei"/>
                <a:cs typeface="Microsoft YaHei"/>
                <a:sym typeface="Microsoft YaHei"/>
              </a:defRPr>
            </a:pPr>
            <a:r>
              <a:t>为欣颜分期提供建模解决方案，建模时间从原来3个月缩短至</a:t>
            </a:r>
            <a:r>
              <a:rPr sz="1400" b="1">
                <a:solidFill>
                  <a:srgbClr val="1D96E1"/>
                </a:solidFill>
              </a:rPr>
              <a:t>1个月</a:t>
            </a:r>
            <a:r>
              <a:t>，模型</a:t>
            </a:r>
            <a:r>
              <a:rPr sz="1400" b="1">
                <a:solidFill>
                  <a:srgbClr val="1D96E1"/>
                </a:solidFill>
              </a:rPr>
              <a:t>KS值达0.41</a:t>
            </a:r>
            <a:r>
              <a:t>，较之前提升0.11</a:t>
            </a:r>
          </a:p>
        </p:txBody>
      </p:sp>
      <p:grpSp>
        <p:nvGrpSpPr>
          <p:cNvPr id="448" name="Group 448"/>
          <p:cNvGrpSpPr/>
          <p:nvPr/>
        </p:nvGrpSpPr>
        <p:grpSpPr>
          <a:xfrm>
            <a:off x="64086" y="5964428"/>
            <a:ext cx="890870" cy="417521"/>
            <a:chOff x="0" y="0"/>
            <a:chExt cx="890868" cy="417520"/>
          </a:xfrm>
        </p:grpSpPr>
        <p:sp>
          <p:nvSpPr>
            <p:cNvPr id="446" name="Shape 446"/>
            <p:cNvSpPr/>
            <p:nvPr/>
          </p:nvSpPr>
          <p:spPr>
            <a:xfrm>
              <a:off x="-1" y="-1"/>
              <a:ext cx="890870" cy="417522"/>
            </a:xfrm>
            <a:prstGeom prst="rect">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47" name="Shape 447"/>
            <p:cNvSpPr/>
            <p:nvPr/>
          </p:nvSpPr>
          <p:spPr>
            <a:xfrm>
              <a:off x="-1" y="55090"/>
              <a:ext cx="890870" cy="3073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icrosoft YaHei"/>
                  <a:ea typeface="Microsoft YaHei"/>
                  <a:cs typeface="Microsoft YaHei"/>
                  <a:sym typeface="Microsoft YaHei"/>
                </a:defRPr>
              </a:lvl1pPr>
            </a:lstStyle>
            <a:p>
              <a:r>
                <a:t>成功案例</a:t>
              </a:r>
            </a:p>
          </p:txBody>
        </p:sp>
      </p:grpSp>
      <p:pic>
        <p:nvPicPr>
          <p:cNvPr id="449" name="image35.pdf"/>
          <p:cNvPicPr>
            <a:picLocks noChangeAspect="1"/>
          </p:cNvPicPr>
          <p:nvPr/>
        </p:nvPicPr>
        <p:blipFill>
          <a:blip r:embed="rId2">
            <a:extLst/>
          </a:blip>
          <a:stretch>
            <a:fillRect/>
          </a:stretch>
        </p:blipFill>
        <p:spPr>
          <a:xfrm rot="5400000">
            <a:off x="1540031" y="4793055"/>
            <a:ext cx="250122" cy="166748"/>
          </a:xfrm>
          <a:prstGeom prst="rect">
            <a:avLst/>
          </a:prstGeom>
          <a:ln w="12700">
            <a:miter lim="400000"/>
          </a:ln>
        </p:spPr>
      </p:pic>
      <p:pic>
        <p:nvPicPr>
          <p:cNvPr id="450" name="image35.pdf"/>
          <p:cNvPicPr>
            <a:picLocks noChangeAspect="1"/>
          </p:cNvPicPr>
          <p:nvPr/>
        </p:nvPicPr>
        <p:blipFill>
          <a:blip r:embed="rId2">
            <a:extLst/>
          </a:blip>
          <a:stretch>
            <a:fillRect/>
          </a:stretch>
        </p:blipFill>
        <p:spPr>
          <a:xfrm rot="5400000">
            <a:off x="5382485" y="4793970"/>
            <a:ext cx="250122" cy="166748"/>
          </a:xfrm>
          <a:prstGeom prst="rect">
            <a:avLst/>
          </a:prstGeom>
          <a:ln w="12700">
            <a:miter lim="400000"/>
          </a:ln>
        </p:spPr>
      </p:pic>
      <p:sp>
        <p:nvSpPr>
          <p:cNvPr id="451" name="Shape 451"/>
          <p:cNvSpPr/>
          <p:nvPr/>
        </p:nvSpPr>
        <p:spPr>
          <a:xfrm>
            <a:off x="4590900" y="4088272"/>
            <a:ext cx="527482"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200">
                <a:solidFill>
                  <a:srgbClr val="595959"/>
                </a:solidFill>
                <a:latin typeface="Microsoft YaHei"/>
                <a:ea typeface="Microsoft YaHei"/>
                <a:cs typeface="Microsoft YaHei"/>
                <a:sym typeface="Microsoft YaHei"/>
              </a:defRPr>
            </a:lvl1pPr>
          </a:lstStyle>
          <a:p>
            <a:r>
              <a:t>GBDT</a:t>
            </a:r>
          </a:p>
        </p:txBody>
      </p:sp>
      <p:pic>
        <p:nvPicPr>
          <p:cNvPr id="452" name="image36.pdf"/>
          <p:cNvPicPr>
            <a:picLocks noChangeAspect="1"/>
          </p:cNvPicPr>
          <p:nvPr/>
        </p:nvPicPr>
        <p:blipFill>
          <a:blip r:embed="rId3">
            <a:extLst/>
          </a:blip>
          <a:stretch>
            <a:fillRect/>
          </a:stretch>
        </p:blipFill>
        <p:spPr>
          <a:xfrm>
            <a:off x="5462744" y="3399311"/>
            <a:ext cx="284296" cy="284296"/>
          </a:xfrm>
          <a:prstGeom prst="rect">
            <a:avLst/>
          </a:prstGeom>
          <a:ln w="12700">
            <a:miter lim="400000"/>
          </a:ln>
        </p:spPr>
      </p:pic>
      <p:sp>
        <p:nvSpPr>
          <p:cNvPr id="453" name="Shape 453"/>
          <p:cNvSpPr/>
          <p:nvPr/>
        </p:nvSpPr>
        <p:spPr>
          <a:xfrm>
            <a:off x="2259994" y="6360317"/>
            <a:ext cx="5600128" cy="31394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100">
                <a:solidFill>
                  <a:srgbClr val="404040"/>
                </a:solidFill>
                <a:latin typeface="Microsoft YaHei"/>
                <a:ea typeface="Microsoft YaHei"/>
                <a:cs typeface="Microsoft YaHei"/>
                <a:sym typeface="Microsoft YaHei"/>
              </a:defRPr>
            </a:pPr>
            <a:r>
              <a:t>和车速贷联合建模，利用电商+社交数据结合其申请表信息，模型KS值从0.25提高到</a:t>
            </a:r>
            <a:r>
              <a:rPr sz="1400" b="1">
                <a:solidFill>
                  <a:srgbClr val="1D96E1"/>
                </a:solidFill>
              </a:rPr>
              <a:t>0.38</a:t>
            </a:r>
          </a:p>
        </p:txBody>
      </p:sp>
      <p:pic>
        <p:nvPicPr>
          <p:cNvPr id="454" name="image37.png"/>
          <p:cNvPicPr>
            <a:picLocks noChangeAspect="1"/>
          </p:cNvPicPr>
          <p:nvPr/>
        </p:nvPicPr>
        <p:blipFill>
          <a:blip r:embed="rId4">
            <a:extLst/>
          </a:blip>
          <a:stretch>
            <a:fillRect/>
          </a:stretch>
        </p:blipFill>
        <p:spPr>
          <a:xfrm>
            <a:off x="966965" y="5646151"/>
            <a:ext cx="1130257" cy="451042"/>
          </a:xfrm>
          <a:prstGeom prst="rect">
            <a:avLst/>
          </a:prstGeom>
          <a:ln w="12700">
            <a:miter lim="400000"/>
          </a:ln>
        </p:spPr>
      </p:pic>
      <p:sp>
        <p:nvSpPr>
          <p:cNvPr id="455" name="Shape 455"/>
          <p:cNvSpPr/>
          <p:nvPr/>
        </p:nvSpPr>
        <p:spPr>
          <a:xfrm>
            <a:off x="116995" y="5492429"/>
            <a:ext cx="8889955" cy="16393"/>
          </a:xfrm>
          <a:prstGeom prst="line">
            <a:avLst/>
          </a:prstGeom>
          <a:ln w="12700">
            <a:solidFill>
              <a:srgbClr val="BFBFBF"/>
            </a:solidFill>
            <a:miter/>
          </a:ln>
        </p:spPr>
        <p:txBody>
          <a:bodyPr lIns="45719" rIns="45719"/>
          <a:lstStyle/>
          <a:p>
            <a:endParaRPr/>
          </a:p>
        </p:txBody>
      </p:sp>
      <p:pic>
        <p:nvPicPr>
          <p:cNvPr id="456" name="image38.jpeg"/>
          <p:cNvPicPr>
            <a:picLocks noChangeAspect="1"/>
          </p:cNvPicPr>
          <p:nvPr/>
        </p:nvPicPr>
        <p:blipFill>
          <a:blip r:embed="rId5">
            <a:extLst/>
          </a:blip>
          <a:stretch>
            <a:fillRect/>
          </a:stretch>
        </p:blipFill>
        <p:spPr>
          <a:xfrm>
            <a:off x="954954" y="6172684"/>
            <a:ext cx="1171869" cy="581838"/>
          </a:xfrm>
          <a:prstGeom prst="rect">
            <a:avLst/>
          </a:prstGeom>
          <a:ln w="12700">
            <a:miter lim="400000"/>
          </a:ln>
        </p:spPr>
      </p:pic>
      <p:sp>
        <p:nvSpPr>
          <p:cNvPr id="457" name="Shape 457"/>
          <p:cNvSpPr/>
          <p:nvPr/>
        </p:nvSpPr>
        <p:spPr>
          <a:xfrm>
            <a:off x="6985731" y="4518002"/>
            <a:ext cx="865129"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100">
                <a:solidFill>
                  <a:srgbClr val="404040"/>
                </a:solidFill>
                <a:latin typeface="Microsoft YaHei"/>
                <a:ea typeface="Microsoft YaHei"/>
                <a:cs typeface="Microsoft YaHei"/>
                <a:sym typeface="Microsoft YaHei"/>
              </a:defRPr>
            </a:lvl1pPr>
          </a:lstStyle>
          <a:p>
            <a:r>
              <a:t>建设成本</a:t>
            </a:r>
          </a:p>
        </p:txBody>
      </p:sp>
      <p:sp>
        <p:nvSpPr>
          <p:cNvPr id="458" name="Shape 458"/>
          <p:cNvSpPr/>
          <p:nvPr/>
        </p:nvSpPr>
        <p:spPr>
          <a:xfrm>
            <a:off x="7649394" y="4524423"/>
            <a:ext cx="66294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solidFill>
                  <a:srgbClr val="404040"/>
                </a:solidFill>
                <a:latin typeface="Microsoft YaHei"/>
                <a:ea typeface="Microsoft YaHei"/>
                <a:cs typeface="Microsoft YaHei"/>
                <a:sym typeface="Microsoft YaHei"/>
              </a:defRPr>
            </a:lvl1pPr>
          </a:lstStyle>
          <a:p>
            <a:r>
              <a:t>模型效果</a:t>
            </a:r>
          </a:p>
        </p:txBody>
      </p:sp>
      <p:sp>
        <p:nvSpPr>
          <p:cNvPr id="459" name="Shape 459"/>
          <p:cNvSpPr/>
          <p:nvPr/>
        </p:nvSpPr>
        <p:spPr>
          <a:xfrm>
            <a:off x="8332438" y="4514936"/>
            <a:ext cx="66294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solidFill>
                  <a:srgbClr val="404040"/>
                </a:solidFill>
                <a:latin typeface="Microsoft YaHei"/>
                <a:ea typeface="Microsoft YaHei"/>
                <a:cs typeface="Microsoft YaHei"/>
                <a:sym typeface="Microsoft YaHei"/>
              </a:defRPr>
            </a:lvl1pPr>
          </a:lstStyle>
          <a:p>
            <a:r>
              <a:t>建模时间</a:t>
            </a:r>
          </a:p>
        </p:txBody>
      </p:sp>
      <p:sp>
        <p:nvSpPr>
          <p:cNvPr id="460" name="Shape 460"/>
          <p:cNvSpPr/>
          <p:nvPr/>
        </p:nvSpPr>
        <p:spPr>
          <a:xfrm>
            <a:off x="7784078" y="3362345"/>
            <a:ext cx="439579" cy="1079735"/>
          </a:xfrm>
          <a:prstGeom prst="rect">
            <a:avLst/>
          </a:prstGeom>
          <a:solidFill>
            <a:srgbClr val="F2F2F2"/>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61" name="Shape 461"/>
          <p:cNvSpPr/>
          <p:nvPr/>
        </p:nvSpPr>
        <p:spPr>
          <a:xfrm>
            <a:off x="7169645" y="3349931"/>
            <a:ext cx="439579" cy="1079735"/>
          </a:xfrm>
          <a:prstGeom prst="rect">
            <a:avLst/>
          </a:prstGeom>
          <a:solidFill>
            <a:srgbClr val="F2F2F2"/>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62" name="Shape 462"/>
          <p:cNvSpPr/>
          <p:nvPr/>
        </p:nvSpPr>
        <p:spPr>
          <a:xfrm>
            <a:off x="8529322" y="3334063"/>
            <a:ext cx="439579" cy="1079735"/>
          </a:xfrm>
          <a:prstGeom prst="rect">
            <a:avLst/>
          </a:prstGeom>
          <a:solidFill>
            <a:srgbClr val="F2F2F2"/>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63" name="Shape 463"/>
          <p:cNvSpPr/>
          <p:nvPr/>
        </p:nvSpPr>
        <p:spPr>
          <a:xfrm>
            <a:off x="7169645" y="3897226"/>
            <a:ext cx="439579" cy="532439"/>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64" name="Shape 464"/>
          <p:cNvSpPr/>
          <p:nvPr/>
        </p:nvSpPr>
        <p:spPr>
          <a:xfrm>
            <a:off x="7784078" y="3941562"/>
            <a:ext cx="439579" cy="500520"/>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65" name="Shape 465"/>
          <p:cNvSpPr/>
          <p:nvPr/>
        </p:nvSpPr>
        <p:spPr>
          <a:xfrm>
            <a:off x="8529322" y="3732476"/>
            <a:ext cx="439579" cy="687317"/>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66" name="Shape 466"/>
          <p:cNvSpPr/>
          <p:nvPr/>
        </p:nvSpPr>
        <p:spPr>
          <a:xfrm>
            <a:off x="7169645" y="4098702"/>
            <a:ext cx="497303"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FFFFFF"/>
                </a:solidFill>
                <a:latin typeface="Microsoft YaHei"/>
                <a:ea typeface="Microsoft YaHei"/>
                <a:cs typeface="Microsoft YaHei"/>
                <a:sym typeface="Microsoft YaHei"/>
              </a:defRPr>
            </a:lvl1pPr>
          </a:lstStyle>
          <a:p>
            <a:r>
              <a:t>40%</a:t>
            </a:r>
          </a:p>
        </p:txBody>
      </p:sp>
      <p:pic>
        <p:nvPicPr>
          <p:cNvPr id="467" name="image39.pdf"/>
          <p:cNvPicPr>
            <a:picLocks noChangeAspect="1"/>
          </p:cNvPicPr>
          <p:nvPr/>
        </p:nvPicPr>
        <p:blipFill>
          <a:blip r:embed="rId6">
            <a:extLst/>
          </a:blip>
          <a:stretch>
            <a:fillRect/>
          </a:stretch>
        </p:blipFill>
        <p:spPr>
          <a:xfrm rot="5400000">
            <a:off x="8699135" y="3818595"/>
            <a:ext cx="108443" cy="92912"/>
          </a:xfrm>
          <a:prstGeom prst="rect">
            <a:avLst/>
          </a:prstGeom>
          <a:ln w="12700">
            <a:miter lim="400000"/>
          </a:ln>
        </p:spPr>
      </p:pic>
      <p:sp>
        <p:nvSpPr>
          <p:cNvPr id="468" name="Shape 468"/>
          <p:cNvSpPr/>
          <p:nvPr/>
        </p:nvSpPr>
        <p:spPr>
          <a:xfrm>
            <a:off x="8561743" y="4060335"/>
            <a:ext cx="619343"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FFFFFF"/>
                </a:solidFill>
                <a:latin typeface="Microsoft YaHei"/>
                <a:ea typeface="Microsoft YaHei"/>
                <a:cs typeface="Microsoft YaHei"/>
                <a:sym typeface="Microsoft YaHei"/>
              </a:defRPr>
            </a:lvl1pPr>
          </a:lstStyle>
          <a:p>
            <a:r>
              <a:t>70%</a:t>
            </a:r>
          </a:p>
        </p:txBody>
      </p:sp>
      <p:pic>
        <p:nvPicPr>
          <p:cNvPr id="469" name="image40.pdf"/>
          <p:cNvPicPr>
            <a:picLocks noChangeAspect="1"/>
          </p:cNvPicPr>
          <p:nvPr/>
        </p:nvPicPr>
        <p:blipFill>
          <a:blip r:embed="rId2">
            <a:extLst/>
          </a:blip>
          <a:stretch>
            <a:fillRect/>
          </a:stretch>
        </p:blipFill>
        <p:spPr>
          <a:xfrm rot="5400000">
            <a:off x="7326631" y="3701353"/>
            <a:ext cx="125605" cy="107898"/>
          </a:xfrm>
          <a:prstGeom prst="rect">
            <a:avLst/>
          </a:prstGeom>
          <a:ln w="12700">
            <a:miter lim="400000"/>
          </a:ln>
        </p:spPr>
      </p:pic>
      <p:sp>
        <p:nvSpPr>
          <p:cNvPr id="470" name="Shape 470"/>
          <p:cNvSpPr/>
          <p:nvPr/>
        </p:nvSpPr>
        <p:spPr>
          <a:xfrm>
            <a:off x="7825805" y="4120088"/>
            <a:ext cx="619343"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FFFFFF"/>
                </a:solidFill>
                <a:latin typeface="Microsoft YaHei"/>
                <a:ea typeface="Microsoft YaHei"/>
                <a:cs typeface="Microsoft YaHei"/>
                <a:sym typeface="Microsoft YaHei"/>
              </a:defRPr>
            </a:lvl1pPr>
          </a:lstStyle>
          <a:p>
            <a:r>
              <a:t>30%</a:t>
            </a:r>
          </a:p>
        </p:txBody>
      </p:sp>
      <p:pic>
        <p:nvPicPr>
          <p:cNvPr id="471" name="image39.pdf"/>
          <p:cNvPicPr>
            <a:picLocks noChangeAspect="1"/>
          </p:cNvPicPr>
          <p:nvPr/>
        </p:nvPicPr>
        <p:blipFill>
          <a:blip r:embed="rId6">
            <a:extLst/>
          </a:blip>
          <a:stretch>
            <a:fillRect/>
          </a:stretch>
        </p:blipFill>
        <p:spPr>
          <a:xfrm rot="16200000">
            <a:off x="7969635" y="3982749"/>
            <a:ext cx="108443" cy="9291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p:nvPr/>
        </p:nvSpPr>
        <p:spPr>
          <a:xfrm>
            <a:off x="1100683" y="2637158"/>
            <a:ext cx="1786147" cy="2202024"/>
          </a:xfrm>
          <a:prstGeom prst="rect">
            <a:avLst/>
          </a:prstGeom>
          <a:solidFill>
            <a:srgbClr val="0A74DA"/>
          </a:solidFill>
          <a:ln w="12700">
            <a:solidFill>
              <a:srgbClr val="0A74DA"/>
            </a:solidFill>
            <a:miter/>
          </a:ln>
        </p:spPr>
        <p:txBody>
          <a:bodyPr lIns="45719" rIns="45719" anchor="ctr"/>
          <a:lstStyle/>
          <a:p>
            <a:pPr algn="ctr">
              <a:defRPr>
                <a:solidFill>
                  <a:srgbClr val="FFFFFF"/>
                </a:solidFill>
              </a:defRPr>
            </a:pPr>
            <a:endParaRPr/>
          </a:p>
        </p:txBody>
      </p:sp>
      <p:sp>
        <p:nvSpPr>
          <p:cNvPr id="474" name="Shape 474"/>
          <p:cNvSpPr/>
          <p:nvPr/>
        </p:nvSpPr>
        <p:spPr>
          <a:xfrm>
            <a:off x="782955" y="2384244"/>
            <a:ext cx="1786147" cy="2202024"/>
          </a:xfrm>
          <a:prstGeom prst="rect">
            <a:avLst/>
          </a:prstGeom>
          <a:solidFill>
            <a:srgbClr val="FFFFFF"/>
          </a:solidFill>
          <a:ln w="12700">
            <a:solidFill>
              <a:srgbClr val="0A74DA"/>
            </a:solidFill>
            <a:miter/>
          </a:ln>
        </p:spPr>
        <p:txBody>
          <a:bodyPr lIns="45719" rIns="45719" anchor="ctr"/>
          <a:lstStyle/>
          <a:p>
            <a:pPr algn="ctr">
              <a:defRPr>
                <a:solidFill>
                  <a:srgbClr val="FFFFFF"/>
                </a:solidFill>
              </a:defRPr>
            </a:pPr>
            <a:endParaRPr/>
          </a:p>
        </p:txBody>
      </p:sp>
      <p:sp>
        <p:nvSpPr>
          <p:cNvPr id="475" name="Shape 475"/>
          <p:cNvSpPr/>
          <p:nvPr/>
        </p:nvSpPr>
        <p:spPr>
          <a:xfrm>
            <a:off x="533027" y="3231339"/>
            <a:ext cx="22860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a:solidFill>
                  <a:srgbClr val="0A74DA"/>
                </a:solidFill>
                <a:latin typeface="微软雅黑"/>
                <a:ea typeface="微软雅黑"/>
                <a:cs typeface="微软雅黑"/>
                <a:sym typeface="微软雅黑"/>
              </a:defRPr>
            </a:lvl1pPr>
          </a:lstStyle>
          <a:p>
            <a:r>
              <a:t>CONTENTS</a:t>
            </a:r>
          </a:p>
        </p:txBody>
      </p:sp>
      <p:sp>
        <p:nvSpPr>
          <p:cNvPr id="476" name="Shape 476"/>
          <p:cNvSpPr/>
          <p:nvPr/>
        </p:nvSpPr>
        <p:spPr>
          <a:xfrm>
            <a:off x="3553646" y="3300588"/>
            <a:ext cx="283915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0A74DA"/>
                </a:solidFill>
                <a:latin typeface="微软雅黑"/>
                <a:ea typeface="微软雅黑"/>
                <a:cs typeface="微软雅黑"/>
                <a:sym typeface="微软雅黑"/>
              </a:defRPr>
            </a:lvl1pPr>
          </a:lstStyle>
          <a:p>
            <a:r>
              <a:t>业务场景风控</a:t>
            </a:r>
          </a:p>
        </p:txBody>
      </p:sp>
      <p:sp>
        <p:nvSpPr>
          <p:cNvPr id="477" name="Shape 477"/>
          <p:cNvSpPr/>
          <p:nvPr/>
        </p:nvSpPr>
        <p:spPr>
          <a:xfrm>
            <a:off x="3658742" y="3739170"/>
            <a:ext cx="3209545" cy="1"/>
          </a:xfrm>
          <a:prstGeom prst="line">
            <a:avLst/>
          </a:prstGeom>
          <a:ln w="6350">
            <a:solidFill>
              <a:srgbClr val="D9D9D9"/>
            </a:solidFill>
            <a:miter/>
          </a:ln>
        </p:spPr>
        <p:txBody>
          <a:bodyPr lIns="45719" rIns="45719"/>
          <a:lstStyle/>
          <a:p>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p:nvPr/>
        </p:nvSpPr>
        <p:spPr>
          <a:xfrm>
            <a:off x="263525" y="1878011"/>
            <a:ext cx="7718425" cy="18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200000"/>
              </a:lnSpc>
              <a:buSzPct val="100000"/>
              <a:buFont typeface="Wingdings"/>
              <a:buChar char="p"/>
              <a:defRPr sz="1400">
                <a:latin typeface="Microsoft YaHei"/>
                <a:ea typeface="Microsoft YaHei"/>
                <a:cs typeface="Microsoft YaHei"/>
                <a:sym typeface="Microsoft YaHei"/>
              </a:defRPr>
            </a:pPr>
            <a:r>
              <a:t>基本特征：蓝领中低收入客户。30岁以下的男性客户为主。</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信用白户：绝大多数没有征信记录</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信贷需求：具有短期资金周转的需求，额度普遍在一万以内，期限在12月以内。</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类似产品：美国典型的paydayloan（发薪日贷款）。</a:t>
            </a:r>
          </a:p>
        </p:txBody>
      </p:sp>
      <p:sp>
        <p:nvSpPr>
          <p:cNvPr id="480" name="Shape 480"/>
          <p:cNvSpPr/>
          <p:nvPr/>
        </p:nvSpPr>
        <p:spPr>
          <a:xfrm>
            <a:off x="342900" y="1582737"/>
            <a:ext cx="1170941" cy="3454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信贷对象特征</a:t>
            </a:r>
          </a:p>
        </p:txBody>
      </p:sp>
      <p:sp>
        <p:nvSpPr>
          <p:cNvPr id="481" name="Shape 481"/>
          <p:cNvSpPr/>
          <p:nvPr/>
        </p:nvSpPr>
        <p:spPr>
          <a:xfrm>
            <a:off x="280987" y="4190999"/>
            <a:ext cx="8156576" cy="237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200000"/>
              </a:lnSpc>
              <a:buSzPct val="100000"/>
              <a:buFont typeface="Wingdings"/>
              <a:buChar char="p"/>
              <a:defRPr sz="1400">
                <a:latin typeface="Microsoft YaHei"/>
                <a:ea typeface="Microsoft YaHei"/>
                <a:cs typeface="Microsoft YaHei"/>
                <a:sym typeface="Microsoft YaHei"/>
              </a:defRPr>
            </a:pPr>
            <a:r>
              <a:t>骗贷组织：</a:t>
            </a:r>
            <a:r>
              <a:rPr b="1">
                <a:solidFill>
                  <a:srgbClr val="FF0000"/>
                </a:solidFill>
              </a:rPr>
              <a:t>人脸识别</a:t>
            </a:r>
            <a:r>
              <a:t>、身份验证，保守授信，提高骗贷成本，增加其他手段，如芝麻分</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刷信用人群：深度挖掘刷信用人群与正常客户群体的数据差异</a:t>
            </a:r>
          </a:p>
          <a:p>
            <a:pPr marL="285750" indent="-285750">
              <a:lnSpc>
                <a:spcPct val="200000"/>
              </a:lnSpc>
              <a:buSzPct val="100000"/>
              <a:buFont typeface="Wingdings"/>
              <a:buChar char="p"/>
              <a:defRPr sz="1400" b="1">
                <a:latin typeface="Microsoft YaHei"/>
                <a:ea typeface="Microsoft YaHei"/>
                <a:cs typeface="Microsoft YaHei"/>
                <a:sym typeface="Microsoft YaHei"/>
              </a:defRPr>
            </a:pPr>
            <a:r>
              <a:t>多头负债</a:t>
            </a:r>
            <a:r>
              <a:rPr b="0"/>
              <a:t>：</a:t>
            </a:r>
            <a:r>
              <a:rPr b="0">
                <a:solidFill>
                  <a:srgbClr val="FF0000"/>
                </a:solidFill>
              </a:rPr>
              <a:t>历史信用记录，三方征信数据，保守授信</a:t>
            </a:r>
            <a:endParaRPr>
              <a:solidFill>
                <a:srgbClr val="FF0000"/>
              </a:solidFill>
            </a:endParaRPr>
          </a:p>
          <a:p>
            <a:pPr marL="285750" indent="-285750">
              <a:lnSpc>
                <a:spcPct val="200000"/>
              </a:lnSpc>
              <a:buSzPct val="100000"/>
              <a:buFont typeface="Wingdings"/>
              <a:buChar char="p"/>
              <a:defRPr sz="1400">
                <a:latin typeface="Microsoft YaHei"/>
                <a:ea typeface="Microsoft YaHei"/>
                <a:cs typeface="Microsoft YaHei"/>
                <a:sym typeface="Microsoft YaHei"/>
              </a:defRPr>
            </a:pPr>
            <a:r>
              <a:t>资料真实性：家庭地址，工作地址，联系人电话核实</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还款能力：手机使用情况、话费、流量，还有在电商服务平台、支付宝使用情况</a:t>
            </a:r>
          </a:p>
        </p:txBody>
      </p:sp>
      <p:sp>
        <p:nvSpPr>
          <p:cNvPr id="482" name="Shape 482"/>
          <p:cNvSpPr/>
          <p:nvPr/>
        </p:nvSpPr>
        <p:spPr>
          <a:xfrm>
            <a:off x="373062" y="3803650"/>
            <a:ext cx="1170941" cy="345440"/>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b="1">
                <a:solidFill>
                  <a:srgbClr val="FFFFFF"/>
                </a:solidFill>
                <a:latin typeface="Microsoft YaHei"/>
                <a:ea typeface="Microsoft YaHei"/>
                <a:cs typeface="Microsoft YaHei"/>
                <a:sym typeface="Microsoft YaHei"/>
              </a:defRPr>
            </a:lvl1pPr>
          </a:lstStyle>
          <a:p>
            <a:r>
              <a:t>风控审核要点</a:t>
            </a:r>
          </a:p>
        </p:txBody>
      </p:sp>
      <p:sp>
        <p:nvSpPr>
          <p:cNvPr id="483" name="Shape 483"/>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84" name="Shape 484"/>
          <p:cNvSpPr/>
          <p:nvPr/>
        </p:nvSpPr>
        <p:spPr>
          <a:xfrm>
            <a:off x="444153" y="91524"/>
            <a:ext cx="408022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2B3E50"/>
                </a:solidFill>
                <a:latin typeface="Microsoft YaHei"/>
                <a:ea typeface="Microsoft YaHei"/>
                <a:cs typeface="Microsoft YaHei"/>
                <a:sym typeface="Microsoft YaHei"/>
              </a:defRPr>
            </a:lvl1pPr>
          </a:lstStyle>
          <a:p>
            <a:r>
              <a:t>小额现金贷</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p:nvPr/>
        </p:nvSpPr>
        <p:spPr>
          <a:xfrm>
            <a:off x="292100" y="1878011"/>
            <a:ext cx="7718425"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200000"/>
              </a:lnSpc>
              <a:buSzPct val="100000"/>
              <a:buFont typeface="Wingdings"/>
              <a:buChar char="p"/>
              <a:defRPr sz="1400">
                <a:latin typeface="Microsoft YaHei"/>
                <a:ea typeface="Microsoft YaHei"/>
                <a:cs typeface="Microsoft YaHei"/>
                <a:sym typeface="Microsoft YaHei"/>
              </a:defRPr>
            </a:pPr>
            <a:r>
              <a:t>基本特征：蓝领中低收入客户</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信用白户：绝大多数没有征信记录</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信贷需求：乐于提前享受，具有超前消费意识，市场规模大</a:t>
            </a:r>
          </a:p>
        </p:txBody>
      </p:sp>
      <p:sp>
        <p:nvSpPr>
          <p:cNvPr id="487" name="Shape 487"/>
          <p:cNvSpPr/>
          <p:nvPr/>
        </p:nvSpPr>
        <p:spPr>
          <a:xfrm>
            <a:off x="371475" y="1582737"/>
            <a:ext cx="1170941" cy="3454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信贷对象特征</a:t>
            </a:r>
          </a:p>
        </p:txBody>
      </p:sp>
      <p:sp>
        <p:nvSpPr>
          <p:cNvPr id="488" name="Shape 488"/>
          <p:cNvSpPr/>
          <p:nvPr/>
        </p:nvSpPr>
        <p:spPr>
          <a:xfrm>
            <a:off x="309562" y="4191000"/>
            <a:ext cx="8156576"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200000"/>
              </a:lnSpc>
              <a:buSzPct val="100000"/>
              <a:buFont typeface="Wingdings"/>
              <a:buChar char="p"/>
              <a:defRPr sz="1400">
                <a:latin typeface="Microsoft YaHei"/>
                <a:ea typeface="Microsoft YaHei"/>
                <a:cs typeface="Microsoft YaHei"/>
                <a:sym typeface="Microsoft YaHei"/>
              </a:defRPr>
            </a:pPr>
            <a:r>
              <a:t>是否本人申请：人脸识别、身份验证</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套现客户：</a:t>
            </a:r>
            <a:r>
              <a:rPr>
                <a:solidFill>
                  <a:srgbClr val="FF0000"/>
                </a:solidFill>
              </a:rPr>
              <a:t>判断资料的真实性，联系人的真实性，尤其注意线下客户群体。</a:t>
            </a:r>
          </a:p>
        </p:txBody>
      </p:sp>
      <p:sp>
        <p:nvSpPr>
          <p:cNvPr id="489" name="Shape 489"/>
          <p:cNvSpPr/>
          <p:nvPr/>
        </p:nvSpPr>
        <p:spPr>
          <a:xfrm>
            <a:off x="401637" y="3803650"/>
            <a:ext cx="1170941" cy="345440"/>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b="1">
                <a:solidFill>
                  <a:srgbClr val="FFFFFF"/>
                </a:solidFill>
                <a:latin typeface="Microsoft YaHei"/>
                <a:ea typeface="Microsoft YaHei"/>
                <a:cs typeface="Microsoft YaHei"/>
                <a:sym typeface="Microsoft YaHei"/>
              </a:defRPr>
            </a:lvl1pPr>
          </a:lstStyle>
          <a:p>
            <a:r>
              <a:t>风控审核要点</a:t>
            </a:r>
          </a:p>
        </p:txBody>
      </p:sp>
      <p:sp>
        <p:nvSpPr>
          <p:cNvPr id="490" name="Shape 490"/>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91" name="Shape 491"/>
          <p:cNvSpPr/>
          <p:nvPr/>
        </p:nvSpPr>
        <p:spPr>
          <a:xfrm>
            <a:off x="444153" y="91524"/>
            <a:ext cx="408022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3C分期</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494" name="Shape 494"/>
          <p:cNvSpPr/>
          <p:nvPr/>
        </p:nvSpPr>
        <p:spPr>
          <a:xfrm>
            <a:off x="444153" y="91524"/>
            <a:ext cx="408022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It员工贷</a:t>
            </a:r>
          </a:p>
        </p:txBody>
      </p:sp>
      <p:sp>
        <p:nvSpPr>
          <p:cNvPr id="495" name="Shape 495"/>
          <p:cNvSpPr/>
          <p:nvPr/>
        </p:nvSpPr>
        <p:spPr>
          <a:xfrm>
            <a:off x="377825" y="1878011"/>
            <a:ext cx="7718425" cy="2339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200000"/>
              </a:lnSpc>
              <a:buSzPct val="100000"/>
              <a:buFont typeface="Wingdings"/>
              <a:buChar char="p"/>
              <a:defRPr sz="1400">
                <a:latin typeface="Microsoft YaHei"/>
                <a:ea typeface="Microsoft YaHei"/>
                <a:cs typeface="Microsoft YaHei"/>
                <a:sym typeface="Microsoft YaHei"/>
              </a:defRPr>
            </a:pPr>
            <a:r>
              <a:t>基本特征：毕业2年内的IT从业人员，资产状况较差</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信用白户：绝大多数没有征信记录</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信贷需求：具有短期资金周转的需求</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还款能力：还款能力较强，收入一般处于持续增长状态</a:t>
            </a:r>
          </a:p>
        </p:txBody>
      </p:sp>
      <p:sp>
        <p:nvSpPr>
          <p:cNvPr id="496" name="Shape 496"/>
          <p:cNvSpPr/>
          <p:nvPr/>
        </p:nvSpPr>
        <p:spPr>
          <a:xfrm>
            <a:off x="457200" y="1582737"/>
            <a:ext cx="1170941" cy="3454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信贷对象特征</a:t>
            </a:r>
          </a:p>
        </p:txBody>
      </p:sp>
      <p:sp>
        <p:nvSpPr>
          <p:cNvPr id="497" name="Shape 497"/>
          <p:cNvSpPr/>
          <p:nvPr/>
        </p:nvSpPr>
        <p:spPr>
          <a:xfrm>
            <a:off x="395287" y="4190999"/>
            <a:ext cx="8156576"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200000"/>
              </a:lnSpc>
              <a:buSzPct val="100000"/>
              <a:buFont typeface="Wingdings"/>
              <a:buChar char="p"/>
              <a:defRPr sz="1400">
                <a:latin typeface="Microsoft YaHei"/>
                <a:ea typeface="Microsoft YaHei"/>
                <a:cs typeface="Microsoft YaHei"/>
                <a:sym typeface="Microsoft YaHei"/>
              </a:defRPr>
            </a:pPr>
            <a:r>
              <a:t>工作真实性：通过多方信息校验客户工作信息的真实性。可通过社保公积金验证</a:t>
            </a:r>
          </a:p>
          <a:p>
            <a:pPr marL="285750" indent="-285750">
              <a:lnSpc>
                <a:spcPct val="200000"/>
              </a:lnSpc>
              <a:buSzPct val="100000"/>
              <a:buFont typeface="Wingdings"/>
              <a:buChar char="p"/>
              <a:defRPr sz="1400" b="1">
                <a:latin typeface="Microsoft YaHei"/>
                <a:ea typeface="Microsoft YaHei"/>
                <a:cs typeface="Microsoft YaHei"/>
                <a:sym typeface="Microsoft YaHei"/>
              </a:defRPr>
            </a:pPr>
            <a:r>
              <a:t>多头负债</a:t>
            </a:r>
            <a:r>
              <a:rPr b="0"/>
              <a:t>：</a:t>
            </a:r>
            <a:r>
              <a:rPr b="0">
                <a:solidFill>
                  <a:srgbClr val="FF0000"/>
                </a:solidFill>
              </a:rPr>
              <a:t>历史信用记录，三方征信数据，保守授信</a:t>
            </a:r>
            <a:endParaRPr>
              <a:solidFill>
                <a:srgbClr val="FF0000"/>
              </a:solidFill>
            </a:endParaRPr>
          </a:p>
          <a:p>
            <a:pPr marL="285750" indent="-285750">
              <a:lnSpc>
                <a:spcPct val="200000"/>
              </a:lnSpc>
              <a:buSzPct val="100000"/>
              <a:buFont typeface="Wingdings"/>
              <a:buChar char="p"/>
              <a:defRPr sz="1400">
                <a:latin typeface="Microsoft YaHei"/>
                <a:ea typeface="Microsoft YaHei"/>
                <a:cs typeface="Microsoft YaHei"/>
                <a:sym typeface="Microsoft YaHei"/>
              </a:defRPr>
            </a:pPr>
            <a:r>
              <a:t>资料真实性：家庭地址，工作地址，联系人电话核实</a:t>
            </a:r>
          </a:p>
        </p:txBody>
      </p:sp>
      <p:sp>
        <p:nvSpPr>
          <p:cNvPr id="498" name="Shape 498"/>
          <p:cNvSpPr/>
          <p:nvPr/>
        </p:nvSpPr>
        <p:spPr>
          <a:xfrm>
            <a:off x="487362" y="3803650"/>
            <a:ext cx="1170941" cy="345440"/>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b="1">
                <a:solidFill>
                  <a:srgbClr val="FFFFFF"/>
                </a:solidFill>
                <a:latin typeface="Microsoft YaHei"/>
                <a:ea typeface="Microsoft YaHei"/>
                <a:cs typeface="Microsoft YaHei"/>
                <a:sym typeface="Microsoft YaHei"/>
              </a:defRPr>
            </a:lvl1pPr>
          </a:lstStyle>
          <a:p>
            <a:r>
              <a:t>风控审核要点</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501" name="Shape 501"/>
          <p:cNvSpPr/>
          <p:nvPr/>
        </p:nvSpPr>
        <p:spPr>
          <a:xfrm>
            <a:off x="444153" y="91524"/>
            <a:ext cx="408022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2B3E50"/>
                </a:solidFill>
                <a:latin typeface="Microsoft YaHei"/>
                <a:ea typeface="Microsoft YaHei"/>
                <a:cs typeface="Microsoft YaHei"/>
                <a:sym typeface="Microsoft YaHei"/>
              </a:defRPr>
            </a:lvl1pPr>
          </a:lstStyle>
          <a:p>
            <a:r>
              <a:t>医美分期</a:t>
            </a:r>
          </a:p>
        </p:txBody>
      </p:sp>
      <p:sp>
        <p:nvSpPr>
          <p:cNvPr id="502" name="Shape 502"/>
          <p:cNvSpPr/>
          <p:nvPr/>
        </p:nvSpPr>
        <p:spPr>
          <a:xfrm>
            <a:off x="358775" y="1878011"/>
            <a:ext cx="7718425"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200000"/>
              </a:lnSpc>
              <a:buSzPct val="100000"/>
              <a:buFont typeface="Wingdings"/>
              <a:buChar char="p"/>
              <a:defRPr sz="1400">
                <a:latin typeface="Microsoft YaHei"/>
                <a:ea typeface="Microsoft YaHei"/>
                <a:cs typeface="Microsoft YaHei"/>
                <a:sym typeface="Microsoft YaHei"/>
              </a:defRPr>
            </a:pPr>
            <a:r>
              <a:t>基本特征：无行用卡或者信用卡额度低的女性客户</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信贷需求：对于美容整形等大金额的消费项目有需求，市场空间大</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还款意愿：还款意愿相对男性客户较好，违约率低</a:t>
            </a:r>
          </a:p>
        </p:txBody>
      </p:sp>
      <p:sp>
        <p:nvSpPr>
          <p:cNvPr id="503" name="Shape 503"/>
          <p:cNvSpPr/>
          <p:nvPr/>
        </p:nvSpPr>
        <p:spPr>
          <a:xfrm>
            <a:off x="438150" y="1582737"/>
            <a:ext cx="1170941" cy="3454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信贷对象特征</a:t>
            </a:r>
          </a:p>
        </p:txBody>
      </p:sp>
      <p:sp>
        <p:nvSpPr>
          <p:cNvPr id="504" name="Shape 504"/>
          <p:cNvSpPr/>
          <p:nvPr/>
        </p:nvSpPr>
        <p:spPr>
          <a:xfrm>
            <a:off x="376237" y="4191000"/>
            <a:ext cx="8156576"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200000"/>
              </a:lnSpc>
              <a:buSzPct val="100000"/>
              <a:buFont typeface="Wingdings"/>
              <a:buChar char="p"/>
              <a:defRPr sz="1400">
                <a:latin typeface="Microsoft YaHei"/>
                <a:ea typeface="Microsoft YaHei"/>
                <a:cs typeface="Microsoft YaHei"/>
                <a:sym typeface="Microsoft YaHei"/>
              </a:defRPr>
            </a:pPr>
            <a:r>
              <a:t>套现客户：</a:t>
            </a:r>
            <a:r>
              <a:rPr>
                <a:solidFill>
                  <a:srgbClr val="FF0000"/>
                </a:solidFill>
              </a:rPr>
              <a:t>校验客户贷款用途的真实性，防范套现客户</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资料真实性：家庭地址，工作地址，联系人电话核实</a:t>
            </a:r>
          </a:p>
        </p:txBody>
      </p:sp>
      <p:sp>
        <p:nvSpPr>
          <p:cNvPr id="505" name="Shape 505"/>
          <p:cNvSpPr/>
          <p:nvPr/>
        </p:nvSpPr>
        <p:spPr>
          <a:xfrm>
            <a:off x="468312" y="3803650"/>
            <a:ext cx="1170941" cy="345440"/>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b="1">
                <a:solidFill>
                  <a:srgbClr val="FFFFFF"/>
                </a:solidFill>
                <a:latin typeface="Microsoft YaHei"/>
                <a:ea typeface="Microsoft YaHei"/>
                <a:cs typeface="Microsoft YaHei"/>
                <a:sym typeface="Microsoft YaHei"/>
              </a:defRPr>
            </a:lvl1pPr>
          </a:lstStyle>
          <a:p>
            <a:r>
              <a:t>风控审核要点</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508" name="Shape 508"/>
          <p:cNvSpPr/>
          <p:nvPr/>
        </p:nvSpPr>
        <p:spPr>
          <a:xfrm>
            <a:off x="444153" y="91524"/>
            <a:ext cx="408022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2B3E50"/>
                </a:solidFill>
                <a:latin typeface="Microsoft YaHei"/>
                <a:ea typeface="Microsoft YaHei"/>
                <a:cs typeface="Microsoft YaHei"/>
                <a:sym typeface="Microsoft YaHei"/>
              </a:defRPr>
            </a:lvl1pPr>
          </a:lstStyle>
          <a:p>
            <a:r>
              <a:t>车贷</a:t>
            </a:r>
          </a:p>
        </p:txBody>
      </p:sp>
      <p:sp>
        <p:nvSpPr>
          <p:cNvPr id="509" name="Shape 509"/>
          <p:cNvSpPr/>
          <p:nvPr/>
        </p:nvSpPr>
        <p:spPr>
          <a:xfrm>
            <a:off x="338137" y="1887536"/>
            <a:ext cx="7718426" cy="18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200000"/>
              </a:lnSpc>
              <a:buSzPct val="100000"/>
              <a:buFont typeface="Wingdings"/>
              <a:buChar char="p"/>
              <a:defRPr sz="1400">
                <a:latin typeface="Microsoft YaHei"/>
                <a:ea typeface="Microsoft YaHei"/>
                <a:cs typeface="Microsoft YaHei"/>
                <a:sym typeface="Microsoft YaHei"/>
              </a:defRPr>
            </a:pPr>
            <a:r>
              <a:t>基本特征：资产较差，男性客户为主</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信贷需求：有购车需求的客户，尤其是二手车购车需求，市场潜力大</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还款能力：单笔金额大，还款压力大</a:t>
            </a:r>
          </a:p>
          <a:p>
            <a:pPr marL="285750" indent="-285750">
              <a:lnSpc>
                <a:spcPct val="200000"/>
              </a:lnSpc>
              <a:buSzPct val="100000"/>
              <a:buFont typeface="Wingdings"/>
              <a:buChar char="p"/>
              <a:defRPr sz="1400">
                <a:latin typeface="Microsoft YaHei"/>
                <a:ea typeface="Microsoft YaHei"/>
                <a:cs typeface="Microsoft YaHei"/>
                <a:sym typeface="Microsoft YaHei"/>
              </a:defRPr>
            </a:pPr>
            <a:r>
              <a:t>还款意愿：基本上都是次级客户，信用较差，资产实力差</a:t>
            </a:r>
          </a:p>
        </p:txBody>
      </p:sp>
      <p:sp>
        <p:nvSpPr>
          <p:cNvPr id="510" name="Shape 510"/>
          <p:cNvSpPr/>
          <p:nvPr/>
        </p:nvSpPr>
        <p:spPr>
          <a:xfrm>
            <a:off x="400050" y="1582737"/>
            <a:ext cx="1170941" cy="3454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信贷对象特征</a:t>
            </a:r>
          </a:p>
        </p:txBody>
      </p:sp>
      <p:sp>
        <p:nvSpPr>
          <p:cNvPr id="511" name="Shape 511"/>
          <p:cNvSpPr/>
          <p:nvPr/>
        </p:nvSpPr>
        <p:spPr>
          <a:xfrm>
            <a:off x="338137" y="4190999"/>
            <a:ext cx="8156576"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200000"/>
              </a:lnSpc>
              <a:buSzPct val="100000"/>
              <a:buFont typeface="Wingdings"/>
              <a:buChar char="p"/>
              <a:defRPr sz="1400">
                <a:latin typeface="Microsoft YaHei"/>
                <a:ea typeface="Microsoft YaHei"/>
                <a:cs typeface="Microsoft YaHei"/>
                <a:sym typeface="Microsoft YaHei"/>
              </a:defRPr>
            </a:pPr>
            <a:r>
              <a:t>套现客户：确保客户贷款用途真实性，保守授信</a:t>
            </a:r>
          </a:p>
          <a:p>
            <a:pPr marL="285750" indent="-285750">
              <a:lnSpc>
                <a:spcPct val="200000"/>
              </a:lnSpc>
              <a:buSzPct val="100000"/>
              <a:buFont typeface="Wingdings"/>
              <a:buChar char="p"/>
              <a:defRPr sz="1400" b="1">
                <a:latin typeface="Microsoft YaHei"/>
                <a:ea typeface="Microsoft YaHei"/>
                <a:cs typeface="Microsoft YaHei"/>
                <a:sym typeface="Microsoft YaHei"/>
              </a:defRPr>
            </a:pPr>
            <a:r>
              <a:t>信用记录不良</a:t>
            </a:r>
            <a:r>
              <a:rPr b="0"/>
              <a:t>：</a:t>
            </a:r>
            <a:r>
              <a:rPr b="0">
                <a:solidFill>
                  <a:srgbClr val="FF0000"/>
                </a:solidFill>
              </a:rPr>
              <a:t>历史信用记录，三方征信数据，保守授信</a:t>
            </a:r>
            <a:endParaRPr>
              <a:solidFill>
                <a:srgbClr val="FF0000"/>
              </a:solidFill>
            </a:endParaRPr>
          </a:p>
          <a:p>
            <a:pPr marL="285750" indent="-285750">
              <a:lnSpc>
                <a:spcPct val="200000"/>
              </a:lnSpc>
              <a:buSzPct val="100000"/>
              <a:buFont typeface="Wingdings"/>
              <a:buChar char="p"/>
              <a:defRPr sz="1400">
                <a:latin typeface="Microsoft YaHei"/>
                <a:ea typeface="Microsoft YaHei"/>
                <a:cs typeface="Microsoft YaHei"/>
                <a:sym typeface="Microsoft YaHei"/>
              </a:defRPr>
            </a:pPr>
            <a:r>
              <a:t>资料真实性：家庭地址，工作地址，联系人电话核实</a:t>
            </a:r>
          </a:p>
        </p:txBody>
      </p:sp>
      <p:sp>
        <p:nvSpPr>
          <p:cNvPr id="512" name="Shape 512"/>
          <p:cNvSpPr/>
          <p:nvPr/>
        </p:nvSpPr>
        <p:spPr>
          <a:xfrm>
            <a:off x="430212" y="3803650"/>
            <a:ext cx="1170941" cy="345440"/>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b="1">
                <a:solidFill>
                  <a:srgbClr val="FFFFFF"/>
                </a:solidFill>
                <a:latin typeface="Microsoft YaHei"/>
                <a:ea typeface="Microsoft YaHei"/>
                <a:cs typeface="Microsoft YaHei"/>
                <a:sym typeface="Microsoft YaHei"/>
              </a:defRPr>
            </a:lvl1pPr>
          </a:lstStyle>
          <a:p>
            <a:r>
              <a:t>风控审核要点</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515" name="Shape 515"/>
          <p:cNvSpPr/>
          <p:nvPr/>
        </p:nvSpPr>
        <p:spPr>
          <a:xfrm>
            <a:off x="444153" y="91524"/>
            <a:ext cx="408022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2B3E50"/>
                </a:solidFill>
                <a:latin typeface="Microsoft YaHei"/>
                <a:ea typeface="Microsoft YaHei"/>
                <a:cs typeface="Microsoft YaHei"/>
                <a:sym typeface="Microsoft YaHei"/>
              </a:defRPr>
            </a:pPr>
            <a:r>
              <a:t>风控建议审核点</a:t>
            </a:r>
            <a:r>
              <a:rPr>
                <a:solidFill>
                  <a:srgbClr val="000000"/>
                </a:solidFill>
              </a:rPr>
              <a:t>模块</a:t>
            </a:r>
          </a:p>
        </p:txBody>
      </p:sp>
      <p:graphicFrame>
        <p:nvGraphicFramePr>
          <p:cNvPr id="516" name="Table 516"/>
          <p:cNvGraphicFramePr/>
          <p:nvPr/>
        </p:nvGraphicFramePr>
        <p:xfrm>
          <a:off x="0" y="1304925"/>
          <a:ext cx="9029700" cy="5286374"/>
        </p:xfrm>
        <a:graphic>
          <a:graphicData uri="http://schemas.openxmlformats.org/drawingml/2006/table">
            <a:tbl>
              <a:tblPr>
                <a:tableStyleId>{4C3C2611-4C71-4FC5-86AE-919BDF0F9419}</a:tableStyleId>
              </a:tblPr>
              <a:tblGrid>
                <a:gridCol w="779761"/>
                <a:gridCol w="1581745"/>
                <a:gridCol w="4028573"/>
                <a:gridCol w="2639621"/>
              </a:tblGrid>
              <a:tr h="331314">
                <a:tc>
                  <a:txBody>
                    <a:bodyPr/>
                    <a:lstStyle/>
                    <a:p>
                      <a:pPr algn="ctr">
                        <a:defRPr sz="1800"/>
                      </a:pPr>
                      <a:r>
                        <a:rPr sz="800">
                          <a:solidFill>
                            <a:srgbClr val="FFFFFF"/>
                          </a:solidFill>
                          <a:latin typeface="Microsoft YaHei"/>
                          <a:ea typeface="Microsoft YaHei"/>
                          <a:cs typeface="Microsoft YaHei"/>
                          <a:sym typeface="Microsoft YaHei"/>
                        </a:rPr>
                        <a:t>模块</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solidFill>
                      <a:srgbClr val="0975DA"/>
                    </a:solidFill>
                  </a:tcPr>
                </a:tc>
                <a:tc>
                  <a:txBody>
                    <a:bodyPr/>
                    <a:lstStyle/>
                    <a:p>
                      <a:pPr algn="ctr">
                        <a:defRPr sz="1800"/>
                      </a:pPr>
                      <a:r>
                        <a:rPr sz="800">
                          <a:solidFill>
                            <a:srgbClr val="FFFFFF"/>
                          </a:solidFill>
                          <a:latin typeface="Microsoft YaHei"/>
                          <a:ea typeface="Microsoft YaHei"/>
                          <a:cs typeface="Microsoft YaHei"/>
                          <a:sym typeface="Microsoft YaHei"/>
                        </a:rPr>
                        <a:t>细项</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solidFill>
                      <a:srgbClr val="0975DA"/>
                    </a:solidFill>
                  </a:tcPr>
                </a:tc>
                <a:tc>
                  <a:txBody>
                    <a:bodyPr/>
                    <a:lstStyle/>
                    <a:p>
                      <a:pPr algn="ctr">
                        <a:defRPr sz="1800"/>
                      </a:pPr>
                      <a:r>
                        <a:rPr sz="800">
                          <a:solidFill>
                            <a:srgbClr val="FFFFFF"/>
                          </a:solidFill>
                          <a:latin typeface="Microsoft YaHei"/>
                          <a:ea typeface="Microsoft YaHei"/>
                          <a:cs typeface="Microsoft YaHei"/>
                          <a:sym typeface="Microsoft YaHei"/>
                        </a:rPr>
                        <a:t>数据解释</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solidFill>
                      <a:srgbClr val="0975DA"/>
                    </a:solidFill>
                  </a:tcPr>
                </a:tc>
                <a:tc>
                  <a:txBody>
                    <a:bodyPr/>
                    <a:lstStyle/>
                    <a:p>
                      <a:pPr algn="ctr">
                        <a:defRPr sz="1800"/>
                      </a:pPr>
                      <a:r>
                        <a:rPr sz="800">
                          <a:solidFill>
                            <a:srgbClr val="FFFFFF"/>
                          </a:solidFill>
                          <a:latin typeface="Microsoft YaHei"/>
                          <a:ea typeface="Microsoft YaHei"/>
                          <a:cs typeface="Microsoft YaHei"/>
                          <a:sym typeface="Microsoft YaHei"/>
                        </a:rPr>
                        <a:t>应用建议</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solidFill>
                      <a:srgbClr val="0975DA"/>
                    </a:solidFill>
                  </a:tcPr>
                </a:tc>
              </a:tr>
              <a:tr h="202282">
                <a:tc rowSpan="5">
                  <a:txBody>
                    <a:bodyPr/>
                    <a:lstStyle/>
                    <a:p>
                      <a:pPr algn="ctr">
                        <a:defRPr sz="1800"/>
                      </a:pPr>
                      <a:r>
                        <a:rPr sz="800">
                          <a:latin typeface="Microsoft YaHei"/>
                          <a:ea typeface="Microsoft YaHei"/>
                          <a:cs typeface="Microsoft YaHei"/>
                          <a:sym typeface="Microsoft YaHei"/>
                        </a:rPr>
                        <a:t>本人真实性核对</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ctr">
                        <a:defRPr sz="1800"/>
                      </a:pPr>
                      <a:r>
                        <a:rPr sz="800">
                          <a:latin typeface="Microsoft YaHei"/>
                          <a:ea typeface="Microsoft YaHei"/>
                          <a:cs typeface="Microsoft YaHei"/>
                          <a:sym typeface="Microsoft YaHei"/>
                        </a:rPr>
                        <a:t>身份简项比对</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根据姓名、身份证号码验证身份证信息是否一致有效</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不一致，直接拒绝</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369177">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人像比对验证</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根据输入身份证、姓名和上传人脸照片，查询信息是否匹配，能更好的验证是否是用户本人操作，有效防范反欺诈</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0.5以下，直接拒绝；0.5-0.8，人工审核</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202282">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银行卡三要素</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核对姓名、银行卡号、身份证号三项要素，核查信息是否匹配</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不一致，直接拒绝</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369177">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运营商实名认证</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根据姓名、身份证号、移动手机号三项验证身份是否一致有效</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不一致，人工审核（经测试，运营商实名不一致中有46%实际是本人在使用）</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369177">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手机号在网时长</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根据输入的电信手机号、姓名、身份证号，查询电信手机号当前的在网时长，可评估其手机号稳定性等特征</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solidFill>
                            <a:srgbClr val="FF0000"/>
                          </a:solidFill>
                          <a:latin typeface="Microsoft YaHei"/>
                          <a:ea typeface="Microsoft YaHei"/>
                          <a:cs typeface="Microsoft YaHei"/>
                          <a:sym typeface="Microsoft YaHei"/>
                        </a:rPr>
                        <a:t>3个月以下，直接拒绝；3-6个月，人工审核</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369177">
                <a:tc rowSpan="5">
                  <a:txBody>
                    <a:bodyPr/>
                    <a:lstStyle/>
                    <a:p>
                      <a:pPr algn="ctr">
                        <a:defRPr sz="1800"/>
                      </a:pPr>
                      <a:r>
                        <a:rPr sz="800">
                          <a:latin typeface="Microsoft YaHei"/>
                          <a:ea typeface="Microsoft YaHei"/>
                          <a:cs typeface="Microsoft YaHei"/>
                          <a:sym typeface="Microsoft YaHei"/>
                        </a:rPr>
                        <a:t>欺诈及高危客户过滤</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ctr">
                        <a:defRPr sz="1800"/>
                      </a:pPr>
                      <a:r>
                        <a:rPr sz="800">
                          <a:latin typeface="Microsoft YaHei"/>
                          <a:ea typeface="Microsoft YaHei"/>
                          <a:cs typeface="Microsoft YaHei"/>
                          <a:sym typeface="Microsoft YaHei"/>
                        </a:rPr>
                        <a:t>最高法失信被执行</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根据个人姓名、身份证号查询失信被执行人的详细信息可用于金融机构对个人的贷前调查和信用评估，贷后风险预警</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有命中，直接拒绝</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369177">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网贷逾期黑名单</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solidFill>
                      <a:srgbClr val="FFFFFF"/>
                    </a:solidFill>
                  </a:tcPr>
                </a:tc>
                <a:tc>
                  <a:txBody>
                    <a:bodyPr/>
                    <a:lstStyle/>
                    <a:p>
                      <a:pPr algn="l">
                        <a:defRPr sz="1800"/>
                      </a:pPr>
                      <a:r>
                        <a:rPr sz="800">
                          <a:latin typeface="Microsoft YaHei"/>
                          <a:ea typeface="Microsoft YaHei"/>
                          <a:cs typeface="Microsoft YaHei"/>
                          <a:sym typeface="Microsoft YaHei"/>
                        </a:rPr>
                        <a:t>根据姓名、手机号码、身份证号查询是否在网贷逾期黑名单中及逾期信息</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有命中，直接拒绝</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369177">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主流互联网平台高危客户清单</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根据用户标识查询该客户是否是在主流平台有高危行为，如在电商是否有代打流水、代开证明等异常购物记录</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有命中，直接拒绝</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202282">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多平台借贷</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根据用户标识查询该客户是否申请多个借贷平台</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800">
                          <a:latin typeface="Microsoft YaHei"/>
                          <a:ea typeface="Microsoft YaHei"/>
                          <a:cs typeface="Microsoft YaHei"/>
                          <a:sym typeface="Microsoft YaHei"/>
                        </a:defRPr>
                      </a:pPr>
                      <a:r>
                        <a:t>有命中，人工审核；</a:t>
                      </a:r>
                      <a:r>
                        <a:rPr>
                          <a:solidFill>
                            <a:srgbClr val="FF0000"/>
                          </a:solidFill>
                        </a:rPr>
                        <a:t>平台数超过4个，直接拒绝</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369177">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手机号被标记信息</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根据手机号查询该手机号是否被360卫士、百度手机卫士等安全软件标记的信息</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有命中，人工审核；若标记为中介、广告推销、骚扰电话，直接拒绝</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550283">
                <a:tc rowSpan="5">
                  <a:txBody>
                    <a:bodyPr/>
                    <a:lstStyle/>
                    <a:p>
                      <a:pPr algn="ctr">
                        <a:defRPr sz="1800"/>
                      </a:pPr>
                      <a:r>
                        <a:rPr sz="800">
                          <a:latin typeface="Microsoft YaHei"/>
                          <a:ea typeface="Microsoft YaHei"/>
                          <a:cs typeface="Microsoft YaHei"/>
                          <a:sym typeface="Microsoft YaHei"/>
                        </a:rPr>
                        <a:t>授权验证</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ctr">
                        <a:defRPr sz="1800"/>
                      </a:pPr>
                      <a:r>
                        <a:rPr sz="800">
                          <a:latin typeface="Microsoft YaHei"/>
                          <a:ea typeface="Microsoft YaHei"/>
                          <a:cs typeface="Microsoft YaHei"/>
                          <a:sym typeface="Microsoft YaHei"/>
                        </a:rPr>
                        <a:t>运营商授权爬虫</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提交手机号、服务密码，获取运营商通话记录，通话对端，基于通话记录识别是否有异常通话记录</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纯线上，自动化，建议必选；连续15天及以上无通话、无短信，建议人工；常住地址不在通话号码TOP3直接拒绝；通话记录中近3月有律师、贷款类电话，直接拒绝</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202282">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社保授权爬虫</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提交社保账号、密码，获取社保相关信息</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rowSpan="4">
                  <a:txBody>
                    <a:bodyPr/>
                    <a:lstStyle/>
                    <a:p>
                      <a:pPr algn="l">
                        <a:defRPr sz="1800"/>
                      </a:pPr>
                      <a:r>
                        <a:rPr sz="800">
                          <a:latin typeface="Microsoft YaHei"/>
                          <a:ea typeface="Microsoft YaHei"/>
                          <a:cs typeface="Microsoft YaHei"/>
                          <a:sym typeface="Microsoft YaHei"/>
                        </a:rPr>
                        <a:t>纯线上，自动化，建议四选一； 社保、公积金匹配公司、收入真实性；淘宝、京东匹配客户、收入真实性</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202282">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公积金授权爬虫</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提交社保账号、密码，获取公积金信息</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vMerge="1">
                  <a:txBody>
                    <a:bodyPr/>
                    <a:lstStyle/>
                    <a:p>
                      <a:endParaRPr lang="zh-CN"/>
                    </a:p>
                  </a:txBody>
                  <a:tcPr/>
                </a:tc>
              </a:tr>
              <a:tr h="202282">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淘宝授权爬虫</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提交社保账号、密码，获取淘宝信息</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vMerge="1">
                  <a:txBody>
                    <a:bodyPr/>
                    <a:lstStyle/>
                    <a:p>
                      <a:endParaRPr lang="zh-CN"/>
                    </a:p>
                  </a:txBody>
                  <a:tcPr/>
                </a:tc>
              </a:tr>
              <a:tr h="202282">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京东授权爬虫</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提交社保账号、密码，获取京东信息</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vMerge="1">
                  <a:txBody>
                    <a:bodyPr/>
                    <a:lstStyle/>
                    <a:p>
                      <a:endParaRPr lang="zh-CN"/>
                    </a:p>
                  </a:txBody>
                  <a:tcPr/>
                </a:tc>
              </a:tr>
              <a:tr h="202282">
                <a:tc rowSpan="2">
                  <a:txBody>
                    <a:bodyPr/>
                    <a:lstStyle/>
                    <a:p>
                      <a:pPr algn="ctr">
                        <a:defRPr sz="1800"/>
                      </a:pPr>
                      <a:r>
                        <a:rPr sz="800">
                          <a:latin typeface="Microsoft YaHei"/>
                          <a:ea typeface="Microsoft YaHei"/>
                          <a:cs typeface="Microsoft YaHei"/>
                          <a:sym typeface="Microsoft YaHei"/>
                        </a:rPr>
                        <a:t>还款能力</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ctr">
                        <a:defRPr sz="1800"/>
                      </a:pPr>
                      <a:r>
                        <a:rPr sz="800">
                          <a:latin typeface="Microsoft YaHei"/>
                          <a:ea typeface="Microsoft YaHei"/>
                          <a:cs typeface="Microsoft YaHei"/>
                          <a:sym typeface="Microsoft YaHei"/>
                        </a:rPr>
                        <a:t>学历验证</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根据姓名、身份证号验证学历信息</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不一致，直接拒绝</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r h="202282">
                <a:tc vMerge="1">
                  <a:txBody>
                    <a:bodyPr/>
                    <a:lstStyle/>
                    <a:p>
                      <a:endParaRPr lang="zh-CN"/>
                    </a:p>
                  </a:txBody>
                  <a:tcPr/>
                </a:tc>
                <a:tc>
                  <a:txBody>
                    <a:bodyPr/>
                    <a:lstStyle/>
                    <a:p>
                      <a:pPr algn="ctr">
                        <a:defRPr sz="1800"/>
                      </a:pPr>
                      <a:r>
                        <a:rPr sz="800">
                          <a:latin typeface="Microsoft YaHei"/>
                          <a:ea typeface="Microsoft YaHei"/>
                          <a:cs typeface="Microsoft YaHei"/>
                          <a:sym typeface="Microsoft YaHei"/>
                        </a:rPr>
                        <a:t>收入补充</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根据社保公积金查询公司信息补充公司收入范围</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l">
                        <a:defRPr sz="1800"/>
                      </a:pPr>
                      <a:r>
                        <a:rPr sz="800">
                          <a:latin typeface="Microsoft YaHei"/>
                          <a:ea typeface="Microsoft YaHei"/>
                          <a:cs typeface="Microsoft YaHei"/>
                          <a:sym typeface="Microsoft YaHei"/>
                        </a:rPr>
                        <a:t>补充信用评估信息</a:t>
                      </a:r>
                    </a:p>
                  </a:txBody>
                  <a:tcPr marL="0" marR="0" marT="0" marB="0" anchor="ctr" horzOverflow="overflow">
                    <a:lnL w="3175">
                      <a:solidFill>
                        <a:srgbClr val="000000"/>
                      </a:solidFill>
                    </a:lnL>
                    <a:lnR w="3175">
                      <a:solidFill>
                        <a:srgbClr val="000000"/>
                      </a:solidFill>
                    </a:lnR>
                    <a:lnT w="3175">
                      <a:solidFill>
                        <a:srgbClr val="000000"/>
                      </a:solidFill>
                    </a:lnT>
                    <a:lnB w="3175">
                      <a:solidFill>
                        <a:srgbClr val="000000"/>
                      </a:solidFill>
                    </a:lnB>
                    <a:noFill/>
                  </a:tcPr>
                </a:tc>
              </a:tr>
            </a:tbl>
          </a:graphicData>
        </a:graphic>
      </p:graphicFrame>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p:nvPr/>
        </p:nvSpPr>
        <p:spPr>
          <a:xfrm>
            <a:off x="1110208" y="2637158"/>
            <a:ext cx="1786147" cy="2202024"/>
          </a:xfrm>
          <a:prstGeom prst="rect">
            <a:avLst/>
          </a:prstGeom>
          <a:solidFill>
            <a:srgbClr val="0A74DA"/>
          </a:solidFill>
          <a:ln w="12700">
            <a:solidFill>
              <a:srgbClr val="0A74DA"/>
            </a:solidFill>
            <a:miter/>
          </a:ln>
        </p:spPr>
        <p:txBody>
          <a:bodyPr lIns="45719" rIns="45719" anchor="ctr"/>
          <a:lstStyle/>
          <a:p>
            <a:pPr algn="ctr">
              <a:defRPr>
                <a:solidFill>
                  <a:srgbClr val="FFFFFF"/>
                </a:solidFill>
              </a:defRPr>
            </a:pPr>
            <a:endParaRPr/>
          </a:p>
        </p:txBody>
      </p:sp>
      <p:sp>
        <p:nvSpPr>
          <p:cNvPr id="519" name="Shape 519"/>
          <p:cNvSpPr/>
          <p:nvPr/>
        </p:nvSpPr>
        <p:spPr>
          <a:xfrm>
            <a:off x="792480" y="2384244"/>
            <a:ext cx="1786147" cy="2202024"/>
          </a:xfrm>
          <a:prstGeom prst="rect">
            <a:avLst/>
          </a:prstGeom>
          <a:solidFill>
            <a:srgbClr val="FFFFFF"/>
          </a:solidFill>
          <a:ln w="12700">
            <a:solidFill>
              <a:srgbClr val="0A74DA"/>
            </a:solidFill>
            <a:miter/>
          </a:ln>
        </p:spPr>
        <p:txBody>
          <a:bodyPr lIns="45719" rIns="45719" anchor="ctr"/>
          <a:lstStyle/>
          <a:p>
            <a:pPr algn="ctr">
              <a:defRPr>
                <a:solidFill>
                  <a:srgbClr val="FFFFFF"/>
                </a:solidFill>
              </a:defRPr>
            </a:pPr>
            <a:endParaRPr/>
          </a:p>
        </p:txBody>
      </p:sp>
      <p:sp>
        <p:nvSpPr>
          <p:cNvPr id="520" name="Shape 520"/>
          <p:cNvSpPr/>
          <p:nvPr/>
        </p:nvSpPr>
        <p:spPr>
          <a:xfrm>
            <a:off x="542552" y="3231339"/>
            <a:ext cx="22860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a:solidFill>
                  <a:srgbClr val="0A74DA"/>
                </a:solidFill>
                <a:latin typeface="微软雅黑"/>
                <a:ea typeface="微软雅黑"/>
                <a:cs typeface="微软雅黑"/>
                <a:sym typeface="微软雅黑"/>
              </a:defRPr>
            </a:lvl1pPr>
          </a:lstStyle>
          <a:p>
            <a:r>
              <a:t>CONTENTS</a:t>
            </a:r>
          </a:p>
        </p:txBody>
      </p:sp>
      <p:sp>
        <p:nvSpPr>
          <p:cNvPr id="521" name="Shape 521"/>
          <p:cNvSpPr/>
          <p:nvPr/>
        </p:nvSpPr>
        <p:spPr>
          <a:xfrm>
            <a:off x="3563171" y="3300588"/>
            <a:ext cx="283915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0A74DA"/>
                </a:solidFill>
                <a:latin typeface="微软雅黑"/>
                <a:ea typeface="微软雅黑"/>
                <a:cs typeface="微软雅黑"/>
                <a:sym typeface="微软雅黑"/>
              </a:defRPr>
            </a:lvl1pPr>
          </a:lstStyle>
          <a:p>
            <a:r>
              <a:t>线上风控教训</a:t>
            </a:r>
          </a:p>
        </p:txBody>
      </p:sp>
      <p:sp>
        <p:nvSpPr>
          <p:cNvPr id="522" name="Shape 522"/>
          <p:cNvSpPr/>
          <p:nvPr/>
        </p:nvSpPr>
        <p:spPr>
          <a:xfrm>
            <a:off x="3668267" y="3739170"/>
            <a:ext cx="3209545" cy="1"/>
          </a:xfrm>
          <a:prstGeom prst="line">
            <a:avLst/>
          </a:prstGeom>
          <a:ln w="6350">
            <a:solidFill>
              <a:srgbClr val="D9D9D9"/>
            </a:solidFill>
            <a:miter/>
          </a:ln>
        </p:spPr>
        <p:txBody>
          <a:bodyPr lIns="45719" rIns="45719"/>
          <a:lstStyle/>
          <a:p>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2422156" y="2717804"/>
            <a:ext cx="6721845" cy="1437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solidFill>
                  <a:srgbClr val="0975DA"/>
                </a:solidFill>
                <a:latin typeface="Microsoft YaHei"/>
                <a:ea typeface="Microsoft YaHei"/>
                <a:cs typeface="Microsoft YaHei"/>
                <a:sym typeface="Microsoft YaHei"/>
              </a:defRPr>
            </a:pPr>
            <a:r>
              <a:t>在线金融业务中，风控规则是个很机密的内容。</a:t>
            </a:r>
          </a:p>
          <a:p>
            <a:pPr>
              <a:lnSpc>
                <a:spcPct val="150000"/>
              </a:lnSpc>
              <a:defRPr sz="2000">
                <a:solidFill>
                  <a:srgbClr val="0975DA"/>
                </a:solidFill>
                <a:latin typeface="Microsoft YaHei"/>
                <a:ea typeface="Microsoft YaHei"/>
                <a:cs typeface="Microsoft YaHei"/>
                <a:sym typeface="Microsoft YaHei"/>
              </a:defRPr>
            </a:pPr>
            <a:endParaRPr/>
          </a:p>
          <a:p>
            <a:pPr>
              <a:lnSpc>
                <a:spcPct val="150000"/>
              </a:lnSpc>
              <a:defRPr sz="2000">
                <a:solidFill>
                  <a:srgbClr val="0975DA"/>
                </a:solidFill>
                <a:latin typeface="Microsoft YaHei"/>
                <a:ea typeface="Microsoft YaHei"/>
                <a:cs typeface="Microsoft YaHei"/>
                <a:sym typeface="Microsoft YaHei"/>
              </a:defRPr>
            </a:pPr>
            <a:r>
              <a:t>一旦风控规则产生漏洞，立刻就会招来大波袭击。</a:t>
            </a:r>
          </a:p>
        </p:txBody>
      </p:sp>
      <p:pic>
        <p:nvPicPr>
          <p:cNvPr id="525" name="image41.pdf"/>
          <p:cNvPicPr>
            <a:picLocks noChangeAspect="1"/>
          </p:cNvPicPr>
          <p:nvPr/>
        </p:nvPicPr>
        <p:blipFill>
          <a:blip r:embed="rId2">
            <a:extLst/>
          </a:blip>
          <a:stretch>
            <a:fillRect/>
          </a:stretch>
        </p:blipFill>
        <p:spPr>
          <a:xfrm>
            <a:off x="723751" y="2910811"/>
            <a:ext cx="938074" cy="795523"/>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43"/>
          <p:cNvSpPr/>
          <p:nvPr/>
        </p:nvSpPr>
        <p:spPr>
          <a:xfrm>
            <a:off x="3793814" y="1687129"/>
            <a:ext cx="1901827"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solidFill>
                  <a:srgbClr val="404040"/>
                </a:solidFill>
                <a:latin typeface="微软雅黑"/>
                <a:ea typeface="微软雅黑"/>
                <a:cs typeface="微软雅黑"/>
                <a:sym typeface="微软雅黑"/>
              </a:defRPr>
            </a:pPr>
            <a:r>
              <a:t>大量存款</a:t>
            </a:r>
            <a:r>
              <a:rPr>
                <a:latin typeface="+mj-lt"/>
                <a:ea typeface="+mj-ea"/>
                <a:cs typeface="+mj-cs"/>
                <a:sym typeface="Calibri"/>
              </a:rPr>
              <a:t>/</a:t>
            </a:r>
            <a:r>
              <a:t>大量投资</a:t>
            </a:r>
          </a:p>
        </p:txBody>
      </p:sp>
      <p:pic>
        <p:nvPicPr>
          <p:cNvPr id="44" name="image4.png" descr="C:\Users\Administrator\Desktop\图形2.png"/>
          <p:cNvPicPr>
            <a:picLocks noChangeAspect="1"/>
          </p:cNvPicPr>
          <p:nvPr/>
        </p:nvPicPr>
        <p:blipFill>
          <a:blip r:embed="rId2">
            <a:extLst/>
          </a:blip>
          <a:stretch>
            <a:fillRect/>
          </a:stretch>
        </p:blipFill>
        <p:spPr>
          <a:xfrm>
            <a:off x="291342" y="1036831"/>
            <a:ext cx="3559178" cy="2881315"/>
          </a:xfrm>
          <a:prstGeom prst="rect">
            <a:avLst/>
          </a:prstGeom>
          <a:ln w="12700">
            <a:miter lim="400000"/>
          </a:ln>
        </p:spPr>
      </p:pic>
      <p:sp>
        <p:nvSpPr>
          <p:cNvPr id="45" name="Shape 45"/>
          <p:cNvSpPr/>
          <p:nvPr/>
        </p:nvSpPr>
        <p:spPr>
          <a:xfrm>
            <a:off x="3200563" y="2477489"/>
            <a:ext cx="4738690" cy="1"/>
          </a:xfrm>
          <a:prstGeom prst="line">
            <a:avLst/>
          </a:prstGeom>
          <a:ln w="12700">
            <a:solidFill>
              <a:schemeClr val="accent5"/>
            </a:solidFill>
            <a:prstDash val="sysDash"/>
            <a:miter/>
          </a:ln>
        </p:spPr>
        <p:txBody>
          <a:bodyPr lIns="45719" rIns="45719"/>
          <a:lstStyle/>
          <a:p>
            <a:endParaRPr/>
          </a:p>
        </p:txBody>
      </p:sp>
      <p:sp>
        <p:nvSpPr>
          <p:cNvPr id="46" name="Shape 46"/>
          <p:cNvSpPr/>
          <p:nvPr/>
        </p:nvSpPr>
        <p:spPr>
          <a:xfrm>
            <a:off x="3036036" y="1657672"/>
            <a:ext cx="73342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0975DA"/>
                </a:solidFill>
                <a:latin typeface="微软雅黑"/>
                <a:ea typeface="微软雅黑"/>
                <a:cs typeface="微软雅黑"/>
                <a:sym typeface="微软雅黑"/>
              </a:defRPr>
            </a:lvl1pPr>
          </a:lstStyle>
          <a:p>
            <a:r>
              <a:t>银行</a:t>
            </a:r>
          </a:p>
        </p:txBody>
      </p:sp>
      <p:sp>
        <p:nvSpPr>
          <p:cNvPr id="47" name="Shape 47"/>
          <p:cNvSpPr/>
          <p:nvPr/>
        </p:nvSpPr>
        <p:spPr>
          <a:xfrm>
            <a:off x="3664113" y="3174401"/>
            <a:ext cx="4276727" cy="2"/>
          </a:xfrm>
          <a:prstGeom prst="line">
            <a:avLst/>
          </a:prstGeom>
          <a:ln w="12700">
            <a:solidFill>
              <a:schemeClr val="accent5"/>
            </a:solidFill>
            <a:prstDash val="sysDash"/>
            <a:miter/>
          </a:ln>
        </p:spPr>
        <p:txBody>
          <a:bodyPr lIns="45719" rIns="45719"/>
          <a:lstStyle/>
          <a:p>
            <a:endParaRPr/>
          </a:p>
        </p:txBody>
      </p:sp>
      <p:sp>
        <p:nvSpPr>
          <p:cNvPr id="48" name="Shape 48"/>
          <p:cNvSpPr/>
          <p:nvPr/>
        </p:nvSpPr>
        <p:spPr>
          <a:xfrm>
            <a:off x="3568863" y="2671164"/>
            <a:ext cx="124301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0975DA"/>
                </a:solidFill>
                <a:latin typeface="微软雅黑"/>
                <a:ea typeface="微软雅黑"/>
                <a:cs typeface="微软雅黑"/>
                <a:sym typeface="微软雅黑"/>
              </a:defRPr>
            </a:lvl1pPr>
          </a:lstStyle>
          <a:p>
            <a:r>
              <a:t>小额信贷</a:t>
            </a:r>
          </a:p>
        </p:txBody>
      </p:sp>
      <p:sp>
        <p:nvSpPr>
          <p:cNvPr id="49" name="Shape 49"/>
          <p:cNvSpPr/>
          <p:nvPr/>
        </p:nvSpPr>
        <p:spPr>
          <a:xfrm>
            <a:off x="4744727" y="2707871"/>
            <a:ext cx="30734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solidFill>
                  <a:srgbClr val="404040"/>
                </a:solidFill>
                <a:latin typeface="微软雅黑"/>
                <a:ea typeface="微软雅黑"/>
                <a:cs typeface="微软雅黑"/>
                <a:sym typeface="微软雅黑"/>
              </a:defRPr>
            </a:pPr>
            <a:r>
              <a:t>有些存款</a:t>
            </a:r>
            <a:r>
              <a:rPr>
                <a:latin typeface="+mj-lt"/>
                <a:ea typeface="+mj-ea"/>
                <a:cs typeface="+mj-cs"/>
                <a:sym typeface="Calibri"/>
              </a:rPr>
              <a:t>/</a:t>
            </a:r>
            <a:r>
              <a:t>做些投资  房贷</a:t>
            </a:r>
          </a:p>
        </p:txBody>
      </p:sp>
      <p:sp>
        <p:nvSpPr>
          <p:cNvPr id="50" name="Shape 50"/>
          <p:cNvSpPr/>
          <p:nvPr/>
        </p:nvSpPr>
        <p:spPr>
          <a:xfrm>
            <a:off x="6740214" y="3479465"/>
            <a:ext cx="2155826"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404040"/>
                </a:solidFill>
                <a:latin typeface="微软雅黑"/>
                <a:ea typeface="微软雅黑"/>
                <a:cs typeface="微软雅黑"/>
                <a:sym typeface="微软雅黑"/>
              </a:defRPr>
            </a:lvl1pPr>
          </a:lstStyle>
          <a:p>
            <a:r>
              <a:t>存款很少 经常缺钱</a:t>
            </a:r>
          </a:p>
        </p:txBody>
      </p:sp>
      <p:sp>
        <p:nvSpPr>
          <p:cNvPr id="51" name="Shape 51"/>
          <p:cNvSpPr/>
          <p:nvPr/>
        </p:nvSpPr>
        <p:spPr>
          <a:xfrm>
            <a:off x="291342" y="53338"/>
            <a:ext cx="58367" cy="398836"/>
          </a:xfrm>
          <a:prstGeom prst="rect">
            <a:avLst/>
          </a:prstGeom>
          <a:solidFill>
            <a:srgbClr val="1D96E1"/>
          </a:solidFill>
          <a:ln w="12700">
            <a:miter lim="400000"/>
          </a:ln>
        </p:spPr>
        <p:txBody>
          <a:bodyPr lIns="45719" rIns="45719" anchor="ctr"/>
          <a:lstStyle/>
          <a:p>
            <a:pPr algn="ctr">
              <a:defRPr>
                <a:solidFill>
                  <a:srgbClr val="FFFFFF"/>
                </a:solidFill>
              </a:defRPr>
            </a:pPr>
            <a:endParaRPr/>
          </a:p>
        </p:txBody>
      </p:sp>
      <p:sp>
        <p:nvSpPr>
          <p:cNvPr id="52" name="Shape 52"/>
          <p:cNvSpPr/>
          <p:nvPr/>
        </p:nvSpPr>
        <p:spPr>
          <a:xfrm>
            <a:off x="487585" y="83479"/>
            <a:ext cx="146923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2B3E50"/>
                </a:solidFill>
                <a:latin typeface="微软雅黑"/>
                <a:ea typeface="微软雅黑"/>
                <a:cs typeface="微软雅黑"/>
                <a:sym typeface="微软雅黑"/>
              </a:defRPr>
            </a:lvl1pPr>
          </a:lstStyle>
          <a:p>
            <a:r>
              <a:t>金融风控市场</a:t>
            </a:r>
          </a:p>
        </p:txBody>
      </p:sp>
      <p:sp>
        <p:nvSpPr>
          <p:cNvPr id="53" name="Shape 53"/>
          <p:cNvSpPr/>
          <p:nvPr/>
        </p:nvSpPr>
        <p:spPr>
          <a:xfrm>
            <a:off x="4069627" y="3448689"/>
            <a:ext cx="255625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0975DA"/>
                </a:solidFill>
                <a:latin typeface="微软雅黑"/>
                <a:ea typeface="微软雅黑"/>
                <a:cs typeface="微软雅黑"/>
                <a:sym typeface="微软雅黑"/>
              </a:defRPr>
            </a:pPr>
            <a:r>
              <a:t>放债人/私人贷款/地下钱庄</a:t>
            </a:r>
          </a:p>
        </p:txBody>
      </p:sp>
      <p:graphicFrame>
        <p:nvGraphicFramePr>
          <p:cNvPr id="54" name="Table 54"/>
          <p:cNvGraphicFramePr/>
          <p:nvPr/>
        </p:nvGraphicFramePr>
        <p:xfrm>
          <a:off x="291342" y="4053716"/>
          <a:ext cx="8380115" cy="1381221"/>
        </p:xfrm>
        <a:graphic>
          <a:graphicData uri="http://schemas.openxmlformats.org/drawingml/2006/table">
            <a:tbl>
              <a:tblPr>
                <a:tableStyleId>{4C3C2611-4C71-4FC5-86AE-919BDF0F9419}</a:tableStyleId>
              </a:tblPr>
              <a:tblGrid>
                <a:gridCol w="1658007"/>
                <a:gridCol w="1656341"/>
                <a:gridCol w="1656341"/>
                <a:gridCol w="1656341"/>
                <a:gridCol w="1753085"/>
              </a:tblGrid>
              <a:tr h="0">
                <a:tc>
                  <a:txBody>
                    <a:bodyPr/>
                    <a:lstStyle/>
                    <a:p>
                      <a:pPr algn="l">
                        <a:spcBef>
                          <a:spcPts val="400"/>
                        </a:spcBef>
                        <a:defRPr b="1">
                          <a:solidFill>
                            <a:srgbClr val="FFFFFF"/>
                          </a:solidFill>
                          <a:latin typeface="Microsoft YaHei"/>
                          <a:ea typeface="Microsoft YaHei"/>
                          <a:cs typeface="Microsoft YaHei"/>
                          <a:sym typeface="Microsoft YaHei"/>
                        </a:defRPr>
                      </a:pPr>
                      <a:endParaRPr/>
                    </a:p>
                  </a:txBody>
                  <a:tcPr marL="31407" marR="31407" marT="31407" marB="31407"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2B3E50"/>
                    </a:solidFill>
                  </a:tcPr>
                </a:tc>
                <a:tc>
                  <a:txBody>
                    <a:bodyPr/>
                    <a:lstStyle/>
                    <a:p>
                      <a:pPr algn="ctr">
                        <a:spcBef>
                          <a:spcPts val="400"/>
                        </a:spcBef>
                        <a:defRPr sz="1800"/>
                      </a:pPr>
                      <a:r>
                        <a:rPr sz="1200">
                          <a:solidFill>
                            <a:srgbClr val="FFFFFF"/>
                          </a:solidFill>
                          <a:latin typeface="Microsoft YaHei"/>
                          <a:ea typeface="Microsoft YaHei"/>
                          <a:cs typeface="Microsoft YaHei"/>
                          <a:sym typeface="Microsoft YaHei"/>
                        </a:rPr>
                        <a:t>银行</a:t>
                      </a:r>
                    </a:p>
                  </a:txBody>
                  <a:tcPr marL="31407" marR="31407" marT="31407" marB="31407"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2B3E50"/>
                    </a:solidFill>
                  </a:tcPr>
                </a:tc>
                <a:tc>
                  <a:txBody>
                    <a:bodyPr/>
                    <a:lstStyle/>
                    <a:p>
                      <a:pPr algn="ctr">
                        <a:spcBef>
                          <a:spcPts val="400"/>
                        </a:spcBef>
                        <a:defRPr sz="1800"/>
                      </a:pPr>
                      <a:r>
                        <a:rPr sz="1200">
                          <a:solidFill>
                            <a:srgbClr val="FFFFFF"/>
                          </a:solidFill>
                          <a:latin typeface="Microsoft YaHei"/>
                          <a:ea typeface="Microsoft YaHei"/>
                          <a:cs typeface="Microsoft YaHei"/>
                          <a:sym typeface="Microsoft YaHei"/>
                        </a:rPr>
                        <a:t>小额信贷</a:t>
                      </a:r>
                    </a:p>
                  </a:txBody>
                  <a:tcPr marL="31407" marR="31407" marT="31407" marB="31407"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2B3E50"/>
                    </a:solidFill>
                  </a:tcPr>
                </a:tc>
                <a:tc>
                  <a:txBody>
                    <a:bodyPr/>
                    <a:lstStyle/>
                    <a:p>
                      <a:pPr algn="ctr">
                        <a:spcBef>
                          <a:spcPts val="400"/>
                        </a:spcBef>
                        <a:defRPr sz="1800"/>
                      </a:pPr>
                      <a:r>
                        <a:rPr sz="1200">
                          <a:solidFill>
                            <a:srgbClr val="FFFFFF"/>
                          </a:solidFill>
                          <a:latin typeface="Microsoft YaHei"/>
                          <a:ea typeface="Microsoft YaHei"/>
                          <a:cs typeface="Microsoft YaHei"/>
                          <a:sym typeface="Microsoft YaHei"/>
                        </a:rPr>
                        <a:t>放债人</a:t>
                      </a:r>
                    </a:p>
                  </a:txBody>
                  <a:tcPr marL="31407" marR="31407" marT="31407" marB="31407"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2B3E50"/>
                    </a:solidFill>
                  </a:tcPr>
                </a:tc>
                <a:tc>
                  <a:txBody>
                    <a:bodyPr/>
                    <a:lstStyle/>
                    <a:p>
                      <a:pPr algn="ctr">
                        <a:spcBef>
                          <a:spcPts val="400"/>
                        </a:spcBef>
                        <a:defRPr sz="1800"/>
                      </a:pPr>
                      <a:r>
                        <a:rPr sz="1200">
                          <a:solidFill>
                            <a:srgbClr val="FFFFFF"/>
                          </a:solidFill>
                          <a:latin typeface="Microsoft YaHei"/>
                          <a:ea typeface="Microsoft YaHei"/>
                          <a:cs typeface="Microsoft YaHei"/>
                          <a:sym typeface="Microsoft YaHei"/>
                        </a:rPr>
                        <a:t>私人贷款</a:t>
                      </a:r>
                    </a:p>
                  </a:txBody>
                  <a:tcPr marL="31407" marR="31407" marT="31407" marB="31407"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2B3E50"/>
                    </a:solidFill>
                  </a:tcPr>
                </a:tc>
              </a:tr>
              <a:tr h="560714">
                <a:tc>
                  <a:txBody>
                    <a:bodyPr/>
                    <a:lstStyle/>
                    <a:p>
                      <a:pPr algn="ctr">
                        <a:spcBef>
                          <a:spcPts val="400"/>
                        </a:spcBef>
                        <a:defRPr sz="1800"/>
                      </a:pPr>
                      <a:r>
                        <a:rPr sz="1200" b="1">
                          <a:solidFill>
                            <a:srgbClr val="FFFFFF"/>
                          </a:solidFill>
                          <a:latin typeface="Microsoft YaHei"/>
                          <a:ea typeface="Microsoft YaHei"/>
                          <a:cs typeface="Microsoft YaHei"/>
                          <a:sym typeface="Microsoft YaHei"/>
                        </a:rPr>
                        <a:t>贷款额度</a:t>
                      </a:r>
                    </a:p>
                  </a:txBody>
                  <a:tcPr marL="31407" marR="31407" marT="31407" marB="31407"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1D96E1"/>
                    </a:solidFill>
                  </a:tcPr>
                </a:tc>
                <a:tc>
                  <a:txBody>
                    <a:bodyPr/>
                    <a:lstStyle/>
                    <a:p>
                      <a:pPr algn="ctr">
                        <a:spcBef>
                          <a:spcPts val="300"/>
                        </a:spcBef>
                        <a:defRPr sz="1800"/>
                      </a:pPr>
                      <a:r>
                        <a:rPr sz="1100">
                          <a:solidFill>
                            <a:srgbClr val="FFFFFF"/>
                          </a:solidFill>
                          <a:latin typeface="Microsoft YaHei"/>
                          <a:ea typeface="Microsoft YaHei"/>
                          <a:cs typeface="Microsoft YaHei"/>
                          <a:sym typeface="Microsoft YaHei"/>
                        </a:rPr>
                        <a:t>10-100万</a:t>
                      </a:r>
                    </a:p>
                  </a:txBody>
                  <a:tcPr marL="31407" marR="31407" marT="31407" marB="31407"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1D96E1"/>
                    </a:solidFill>
                  </a:tcPr>
                </a:tc>
                <a:tc>
                  <a:txBody>
                    <a:bodyPr/>
                    <a:lstStyle/>
                    <a:p>
                      <a:pPr algn="ctr">
                        <a:spcBef>
                          <a:spcPts val="300"/>
                        </a:spcBef>
                        <a:defRPr sz="1800"/>
                      </a:pPr>
                      <a:r>
                        <a:rPr sz="1100">
                          <a:solidFill>
                            <a:srgbClr val="FFFFFF"/>
                          </a:solidFill>
                          <a:latin typeface="Microsoft YaHei"/>
                          <a:ea typeface="Microsoft YaHei"/>
                          <a:cs typeface="Microsoft YaHei"/>
                          <a:sym typeface="Microsoft YaHei"/>
                        </a:rPr>
                        <a:t>3-15万</a:t>
                      </a:r>
                    </a:p>
                  </a:txBody>
                  <a:tcPr marL="31407" marR="31407" marT="31407" marB="31407"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1D96E1"/>
                    </a:solidFill>
                  </a:tcPr>
                </a:tc>
                <a:tc>
                  <a:txBody>
                    <a:bodyPr/>
                    <a:lstStyle/>
                    <a:p>
                      <a:pPr algn="ctr">
                        <a:spcBef>
                          <a:spcPts val="300"/>
                        </a:spcBef>
                        <a:defRPr sz="1800"/>
                      </a:pPr>
                      <a:r>
                        <a:rPr sz="1100">
                          <a:solidFill>
                            <a:srgbClr val="FFFFFF"/>
                          </a:solidFill>
                          <a:latin typeface="Microsoft YaHei"/>
                          <a:ea typeface="Microsoft YaHei"/>
                          <a:cs typeface="Microsoft YaHei"/>
                          <a:sym typeface="Microsoft YaHei"/>
                        </a:rPr>
                        <a:t>1-10万</a:t>
                      </a:r>
                    </a:p>
                  </a:txBody>
                  <a:tcPr marL="31407" marR="31407" marT="31407" marB="31407"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1D96E1"/>
                    </a:solidFill>
                  </a:tcPr>
                </a:tc>
                <a:tc>
                  <a:txBody>
                    <a:bodyPr/>
                    <a:lstStyle/>
                    <a:p>
                      <a:pPr algn="ctr">
                        <a:spcBef>
                          <a:spcPts val="300"/>
                        </a:spcBef>
                        <a:defRPr sz="1800"/>
                      </a:pPr>
                      <a:r>
                        <a:rPr sz="1100">
                          <a:solidFill>
                            <a:srgbClr val="FFFFFF"/>
                          </a:solidFill>
                          <a:latin typeface="Microsoft YaHei"/>
                          <a:ea typeface="Microsoft YaHei"/>
                          <a:cs typeface="Microsoft YaHei"/>
                          <a:sym typeface="Microsoft YaHei"/>
                        </a:rPr>
                        <a:t>5千-5万</a:t>
                      </a:r>
                    </a:p>
                  </a:txBody>
                  <a:tcPr marL="31407" marR="31407" marT="31407" marB="31407"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1D96E1"/>
                    </a:solidFill>
                  </a:tcPr>
                </a:tc>
              </a:tr>
              <a:tr h="574813">
                <a:tc>
                  <a:txBody>
                    <a:bodyPr/>
                    <a:lstStyle/>
                    <a:p>
                      <a:pPr algn="ctr">
                        <a:spcBef>
                          <a:spcPts val="400"/>
                        </a:spcBef>
                        <a:defRPr sz="1800"/>
                      </a:pPr>
                      <a:r>
                        <a:rPr sz="1200" b="1">
                          <a:solidFill>
                            <a:srgbClr val="404040"/>
                          </a:solidFill>
                          <a:latin typeface="Microsoft YaHei"/>
                          <a:ea typeface="Microsoft YaHei"/>
                          <a:cs typeface="Microsoft YaHei"/>
                          <a:sym typeface="Microsoft YaHei"/>
                        </a:rPr>
                        <a:t>目标客户</a:t>
                      </a:r>
                    </a:p>
                  </a:txBody>
                  <a:tcPr marL="31407" marR="31407" marT="31407" marB="31407"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2F2F2"/>
                    </a:solidFill>
                  </a:tcPr>
                </a:tc>
                <a:tc>
                  <a:txBody>
                    <a:bodyPr/>
                    <a:lstStyle/>
                    <a:p>
                      <a:pPr algn="ctr">
                        <a:spcBef>
                          <a:spcPts val="300"/>
                        </a:spcBef>
                        <a:defRPr sz="1800"/>
                      </a:pPr>
                      <a:r>
                        <a:rPr sz="1100">
                          <a:solidFill>
                            <a:srgbClr val="404040"/>
                          </a:solidFill>
                          <a:latin typeface="Microsoft YaHei"/>
                          <a:ea typeface="Microsoft YaHei"/>
                          <a:cs typeface="Microsoft YaHei"/>
                          <a:sym typeface="Microsoft YaHei"/>
                        </a:rPr>
                        <a:t>多为B</a:t>
                      </a:r>
                    </a:p>
                  </a:txBody>
                  <a:tcPr marL="31407" marR="31407" marT="31407" marB="31407"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2F2F2"/>
                    </a:solidFill>
                  </a:tcPr>
                </a:tc>
                <a:tc>
                  <a:txBody>
                    <a:bodyPr/>
                    <a:lstStyle/>
                    <a:p>
                      <a:pPr algn="ctr">
                        <a:spcBef>
                          <a:spcPts val="300"/>
                        </a:spcBef>
                        <a:defRPr sz="1800"/>
                      </a:pPr>
                      <a:r>
                        <a:rPr sz="1100">
                          <a:solidFill>
                            <a:srgbClr val="404040"/>
                          </a:solidFill>
                          <a:latin typeface="Microsoft YaHei"/>
                          <a:ea typeface="Microsoft YaHei"/>
                          <a:cs typeface="Microsoft YaHei"/>
                          <a:sym typeface="Microsoft YaHei"/>
                        </a:rPr>
                        <a:t>多为C</a:t>
                      </a:r>
                    </a:p>
                  </a:txBody>
                  <a:tcPr marL="31407" marR="31407" marT="31407" marB="31407"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2F2F2"/>
                    </a:solidFill>
                  </a:tcPr>
                </a:tc>
                <a:tc>
                  <a:txBody>
                    <a:bodyPr/>
                    <a:lstStyle/>
                    <a:p>
                      <a:pPr algn="ctr">
                        <a:spcBef>
                          <a:spcPts val="300"/>
                        </a:spcBef>
                        <a:defRPr sz="1800"/>
                      </a:pPr>
                      <a:r>
                        <a:rPr sz="1100">
                          <a:solidFill>
                            <a:srgbClr val="404040"/>
                          </a:solidFill>
                          <a:latin typeface="Microsoft YaHei"/>
                          <a:ea typeface="Microsoft YaHei"/>
                          <a:cs typeface="Microsoft YaHei"/>
                          <a:sym typeface="Microsoft YaHei"/>
                        </a:rPr>
                        <a:t>多为D</a:t>
                      </a:r>
                    </a:p>
                  </a:txBody>
                  <a:tcPr marL="31407" marR="31407" marT="31407" marB="31407"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2F2F2"/>
                    </a:solidFill>
                  </a:tcPr>
                </a:tc>
                <a:tc>
                  <a:txBody>
                    <a:bodyPr/>
                    <a:lstStyle/>
                    <a:p>
                      <a:pPr algn="ctr">
                        <a:spcBef>
                          <a:spcPts val="300"/>
                        </a:spcBef>
                        <a:defRPr sz="1800"/>
                      </a:pPr>
                      <a:r>
                        <a:rPr sz="1100">
                          <a:solidFill>
                            <a:srgbClr val="404040"/>
                          </a:solidFill>
                          <a:latin typeface="Microsoft YaHei"/>
                          <a:ea typeface="Microsoft YaHei"/>
                          <a:cs typeface="Microsoft YaHei"/>
                          <a:sym typeface="Microsoft YaHei"/>
                        </a:rPr>
                        <a:t>多为D</a:t>
                      </a:r>
                    </a:p>
                  </a:txBody>
                  <a:tcPr marL="31407" marR="31407" marT="31407" marB="31407"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2F2F2"/>
                    </a:solidFill>
                  </a:tcPr>
                </a:tc>
              </a:tr>
            </a:tbl>
          </a:graphicData>
        </a:graphic>
      </p:graphicFrame>
      <p:sp>
        <p:nvSpPr>
          <p:cNvPr id="55" name="Shape 55"/>
          <p:cNvSpPr/>
          <p:nvPr/>
        </p:nvSpPr>
        <p:spPr>
          <a:xfrm>
            <a:off x="4094933" y="5780614"/>
            <a:ext cx="3792538"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1600" b="1">
                <a:solidFill>
                  <a:srgbClr val="1D96E1"/>
                </a:solidFill>
                <a:latin typeface="Microsoft YaHei"/>
                <a:ea typeface="Microsoft YaHei"/>
                <a:cs typeface="Microsoft YaHei"/>
                <a:sym typeface="Microsoft YaHei"/>
              </a:defRPr>
            </a:pPr>
            <a:r>
              <a:t>经济好</a:t>
            </a:r>
            <a:r>
              <a:rPr sz="1400" b="0">
                <a:solidFill>
                  <a:srgbClr val="000000"/>
                </a:solidFill>
              </a:rPr>
              <a:t>的时候，D类上段也是我们的客户。</a:t>
            </a:r>
          </a:p>
        </p:txBody>
      </p:sp>
      <p:sp>
        <p:nvSpPr>
          <p:cNvPr id="56" name="Shape 56"/>
          <p:cNvSpPr/>
          <p:nvPr/>
        </p:nvSpPr>
        <p:spPr>
          <a:xfrm>
            <a:off x="4094932" y="6302009"/>
            <a:ext cx="445662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1600" b="1">
                <a:solidFill>
                  <a:srgbClr val="F4933B"/>
                </a:solidFill>
                <a:latin typeface="Microsoft YaHei"/>
                <a:ea typeface="Microsoft YaHei"/>
                <a:cs typeface="Microsoft YaHei"/>
                <a:sym typeface="Microsoft YaHei"/>
              </a:defRPr>
            </a:pPr>
            <a:r>
              <a:t>经济不好</a:t>
            </a:r>
            <a:r>
              <a:rPr sz="1400" b="0">
                <a:solidFill>
                  <a:srgbClr val="000000"/>
                </a:solidFill>
              </a:rPr>
              <a:t>的时候，B类下段也是我们的客户。</a:t>
            </a:r>
          </a:p>
        </p:txBody>
      </p:sp>
      <p:sp>
        <p:nvSpPr>
          <p:cNvPr id="57" name="Shape 57"/>
          <p:cNvSpPr/>
          <p:nvPr/>
        </p:nvSpPr>
        <p:spPr>
          <a:xfrm>
            <a:off x="1347413" y="5949891"/>
            <a:ext cx="2243458"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F57400"/>
                </a:solidFill>
                <a:latin typeface="Microsoft YaHei"/>
                <a:ea typeface="Microsoft YaHei"/>
                <a:cs typeface="Microsoft YaHei"/>
                <a:sym typeface="Microsoft YaHei"/>
              </a:defRPr>
            </a:lvl1pPr>
          </a:lstStyle>
          <a:p>
            <a:r>
              <a:t>高风险，高收益</a:t>
            </a:r>
          </a:p>
        </p:txBody>
      </p:sp>
      <p:sp>
        <p:nvSpPr>
          <p:cNvPr id="58" name="Shape 58"/>
          <p:cNvSpPr/>
          <p:nvPr/>
        </p:nvSpPr>
        <p:spPr>
          <a:xfrm>
            <a:off x="1168821" y="5736778"/>
            <a:ext cx="2600643" cy="894322"/>
          </a:xfrm>
          <a:prstGeom prst="roundRect">
            <a:avLst>
              <a:gd name="adj" fmla="val 7465"/>
            </a:avLst>
          </a:prstGeom>
          <a:ln w="19050">
            <a:solidFill>
              <a:srgbClr val="F5740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528" name="Shape 528"/>
          <p:cNvSpPr/>
          <p:nvPr/>
        </p:nvSpPr>
        <p:spPr>
          <a:xfrm>
            <a:off x="444153" y="91524"/>
            <a:ext cx="408022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2B3E50"/>
                </a:solidFill>
                <a:latin typeface="Microsoft YaHei"/>
                <a:ea typeface="Microsoft YaHei"/>
                <a:cs typeface="Microsoft YaHei"/>
                <a:sym typeface="Microsoft YaHei"/>
              </a:defRPr>
            </a:lvl1pPr>
          </a:lstStyle>
          <a:p>
            <a:r>
              <a:t>公积金验证漏洞</a:t>
            </a:r>
          </a:p>
        </p:txBody>
      </p:sp>
      <p:sp>
        <p:nvSpPr>
          <p:cNvPr id="529" name="Shape 529"/>
          <p:cNvSpPr/>
          <p:nvPr/>
        </p:nvSpPr>
        <p:spPr>
          <a:xfrm>
            <a:off x="311628" y="1873507"/>
            <a:ext cx="8152332"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400">
                <a:solidFill>
                  <a:srgbClr val="595959"/>
                </a:solidFill>
                <a:latin typeface="Microsoft YaHei"/>
                <a:ea typeface="Microsoft YaHei"/>
                <a:cs typeface="Microsoft YaHei"/>
                <a:sym typeface="Microsoft YaHei"/>
              </a:defRPr>
            </a:lvl1pPr>
          </a:lstStyle>
          <a:p>
            <a:r>
              <a:t>       某电商消费金融公司，在分期借环节设计了一个环节：用户提交自己的网上公积金账号密码，金融公司去爬取相关信息后，可以增加对应的借款额度。本身在业务设计上是一个正确的逻辑，通过公积金账户，可以证明客户具有相对正规的工作，也可以从公积金反推出客户月均收入情况。</a:t>
            </a:r>
          </a:p>
        </p:txBody>
      </p:sp>
      <p:sp>
        <p:nvSpPr>
          <p:cNvPr id="530" name="Shape 530"/>
          <p:cNvSpPr/>
          <p:nvPr/>
        </p:nvSpPr>
        <p:spPr>
          <a:xfrm>
            <a:off x="290178" y="3119783"/>
            <a:ext cx="8375616"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400">
                <a:solidFill>
                  <a:srgbClr val="595959"/>
                </a:solidFill>
                <a:latin typeface="Microsoft YaHei"/>
                <a:ea typeface="Microsoft YaHei"/>
                <a:cs typeface="Microsoft YaHei"/>
                <a:sym typeface="Microsoft YaHei"/>
              </a:defRPr>
            </a:lvl1pPr>
          </a:lstStyle>
          <a:p>
            <a:r>
              <a:t>       但这个环节中，有一个细小的疏漏。技术上，没有把公积金账号对应的人名借款的人名做比对。简单来说，就是张三、李四、王二麻子都可以用小明的公积金账户来提升额度。业务上线第二天一早，被黑中介掌握了这个漏洞，于是铺天盖地的狂刷。在下午4点公司发现漏洞之前，黑中介们至少刷出了一千万的新增额度。</a:t>
            </a:r>
          </a:p>
        </p:txBody>
      </p:sp>
      <p:sp>
        <p:nvSpPr>
          <p:cNvPr id="531" name="Shape 531"/>
          <p:cNvSpPr/>
          <p:nvPr/>
        </p:nvSpPr>
        <p:spPr>
          <a:xfrm>
            <a:off x="421166" y="4911983"/>
            <a:ext cx="184153" cy="184153"/>
          </a:xfrm>
          <a:prstGeom prst="ellipse">
            <a:avLst/>
          </a:prstGeom>
          <a:solidFill>
            <a:srgbClr val="F57400"/>
          </a:solidFill>
          <a:ln w="12700">
            <a:miter lim="400000"/>
          </a:ln>
        </p:spPr>
        <p:txBody>
          <a:bodyPr lIns="45719" rIns="45719" anchor="ctr"/>
          <a:lstStyle/>
          <a:p>
            <a:pPr algn="ctr">
              <a:defRPr>
                <a:solidFill>
                  <a:srgbClr val="92D14F"/>
                </a:solidFill>
                <a:latin typeface="Microsoft YaHei"/>
                <a:ea typeface="Microsoft YaHei"/>
                <a:cs typeface="Microsoft YaHei"/>
                <a:sym typeface="Microsoft YaHei"/>
              </a:defRPr>
            </a:pPr>
            <a:endParaRPr/>
          </a:p>
        </p:txBody>
      </p:sp>
      <p:sp>
        <p:nvSpPr>
          <p:cNvPr id="532" name="Shape 532"/>
          <p:cNvSpPr/>
          <p:nvPr/>
        </p:nvSpPr>
        <p:spPr>
          <a:xfrm>
            <a:off x="722791" y="4826258"/>
            <a:ext cx="324644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b="1">
                <a:solidFill>
                  <a:srgbClr val="F57400"/>
                </a:solidFill>
                <a:latin typeface="Microsoft YaHei"/>
                <a:ea typeface="Microsoft YaHei"/>
                <a:cs typeface="Microsoft YaHei"/>
                <a:sym typeface="Microsoft YaHei"/>
              </a:defRPr>
            </a:lvl1pPr>
          </a:lstStyle>
          <a:p>
            <a:r>
              <a:t>解决方案</a:t>
            </a:r>
          </a:p>
        </p:txBody>
      </p:sp>
      <p:sp>
        <p:nvSpPr>
          <p:cNvPr id="533" name="Shape 533"/>
          <p:cNvSpPr/>
          <p:nvPr/>
        </p:nvSpPr>
        <p:spPr>
          <a:xfrm>
            <a:off x="346554" y="5256471"/>
            <a:ext cx="7667626"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400">
                <a:solidFill>
                  <a:srgbClr val="F57400"/>
                </a:solidFill>
                <a:latin typeface="Microsoft YaHei"/>
                <a:ea typeface="Microsoft YaHei"/>
                <a:cs typeface="Microsoft YaHei"/>
                <a:sym typeface="Microsoft YaHei"/>
              </a:defRPr>
            </a:lvl1pPr>
          </a:lstStyle>
          <a:p>
            <a:r>
              <a:t>很简单，姓名和其他信息比对。所有共用同一公积金账号的，视为欺诈，黑名单处理。</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536" name="Shape 536"/>
          <p:cNvSpPr/>
          <p:nvPr/>
        </p:nvSpPr>
        <p:spPr>
          <a:xfrm>
            <a:off x="444153" y="91524"/>
            <a:ext cx="408022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2B3E50"/>
                </a:solidFill>
                <a:latin typeface="Microsoft YaHei"/>
                <a:ea typeface="Microsoft YaHei"/>
                <a:cs typeface="Microsoft YaHei"/>
                <a:sym typeface="Microsoft YaHei"/>
              </a:defRPr>
            </a:lvl1pPr>
          </a:lstStyle>
          <a:p>
            <a:r>
              <a:t>信用卡账单造假</a:t>
            </a:r>
          </a:p>
        </p:txBody>
      </p:sp>
      <p:sp>
        <p:nvSpPr>
          <p:cNvPr id="537" name="Shape 537"/>
          <p:cNvSpPr/>
          <p:nvPr/>
        </p:nvSpPr>
        <p:spPr>
          <a:xfrm>
            <a:off x="444153" y="1815807"/>
            <a:ext cx="7666040"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400">
                <a:solidFill>
                  <a:srgbClr val="404040"/>
                </a:solidFill>
                <a:latin typeface="Microsoft YaHei"/>
                <a:ea typeface="Microsoft YaHei"/>
                <a:cs typeface="Microsoft YaHei"/>
                <a:sym typeface="Microsoft YaHei"/>
              </a:defRPr>
            </a:lvl1pPr>
          </a:lstStyle>
          <a:p>
            <a:r>
              <a:t>       某小贷公司推出的信用贷，用户提交自己的邮箱账号和密码，公司去爬取信用卡账单，然后根据信用卡情况进行授信。公司的设计概念是，信用卡审核需要更严苛的资质审核，因此通过信用卡账单，可以规避对应风险，再通过对账单的分析，可以评估出授信额度。</a:t>
            </a:r>
          </a:p>
        </p:txBody>
      </p:sp>
      <p:sp>
        <p:nvSpPr>
          <p:cNvPr id="538" name="Shape 538"/>
          <p:cNvSpPr/>
          <p:nvPr/>
        </p:nvSpPr>
        <p:spPr>
          <a:xfrm>
            <a:off x="444153" y="2898482"/>
            <a:ext cx="7666040"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400">
                <a:solidFill>
                  <a:srgbClr val="404040"/>
                </a:solidFill>
                <a:latin typeface="Microsoft YaHei"/>
                <a:ea typeface="Microsoft YaHei"/>
                <a:cs typeface="Microsoft YaHei"/>
                <a:sym typeface="Microsoft YaHei"/>
              </a:defRPr>
            </a:lvl1pPr>
          </a:lstStyle>
          <a:p>
            <a:r>
              <a:t>       理想很美好。某宝随手搜一下账单技术，就会找到很多，而且分门别类，哪些公司可以用哪些不可以用都有明确说法。</a:t>
            </a:r>
          </a:p>
        </p:txBody>
      </p:sp>
      <p:pic>
        <p:nvPicPr>
          <p:cNvPr id="539" name="image42.png"/>
          <p:cNvPicPr>
            <a:picLocks noChangeAspect="1"/>
          </p:cNvPicPr>
          <p:nvPr/>
        </p:nvPicPr>
        <p:blipFill>
          <a:blip r:embed="rId2">
            <a:extLst/>
          </a:blip>
          <a:stretch>
            <a:fillRect/>
          </a:stretch>
        </p:blipFill>
        <p:spPr>
          <a:xfrm>
            <a:off x="3638315" y="3558280"/>
            <a:ext cx="4065034" cy="2916374"/>
          </a:xfrm>
          <a:prstGeom prst="rect">
            <a:avLst/>
          </a:prstGeom>
          <a:ln w="12700">
            <a:miter lim="400000"/>
          </a:ln>
        </p:spPr>
      </p:pic>
      <p:sp>
        <p:nvSpPr>
          <p:cNvPr id="540" name="Shape 540"/>
          <p:cNvSpPr/>
          <p:nvPr/>
        </p:nvSpPr>
        <p:spPr>
          <a:xfrm>
            <a:off x="543059" y="4832315"/>
            <a:ext cx="184153" cy="184153"/>
          </a:xfrm>
          <a:prstGeom prst="ellipse">
            <a:avLst/>
          </a:prstGeom>
          <a:solidFill>
            <a:srgbClr val="F57400"/>
          </a:solidFill>
          <a:ln w="12700">
            <a:miter lim="400000"/>
          </a:ln>
        </p:spPr>
        <p:txBody>
          <a:bodyPr lIns="45719" rIns="45719" anchor="ctr"/>
          <a:lstStyle/>
          <a:p>
            <a:pPr algn="ctr">
              <a:defRPr>
                <a:solidFill>
                  <a:srgbClr val="92D14F"/>
                </a:solidFill>
                <a:latin typeface="Microsoft YaHei"/>
                <a:ea typeface="Microsoft YaHei"/>
                <a:cs typeface="Microsoft YaHei"/>
                <a:sym typeface="Microsoft YaHei"/>
              </a:defRPr>
            </a:pPr>
            <a:endParaRPr/>
          </a:p>
        </p:txBody>
      </p:sp>
      <p:sp>
        <p:nvSpPr>
          <p:cNvPr id="541" name="Shape 541"/>
          <p:cNvSpPr/>
          <p:nvPr/>
        </p:nvSpPr>
        <p:spPr>
          <a:xfrm>
            <a:off x="844683" y="4746590"/>
            <a:ext cx="324644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b="1">
                <a:solidFill>
                  <a:srgbClr val="F57400"/>
                </a:solidFill>
                <a:latin typeface="Microsoft YaHei"/>
                <a:ea typeface="Microsoft YaHei"/>
                <a:cs typeface="Microsoft YaHei"/>
                <a:sym typeface="Microsoft YaHei"/>
              </a:defRPr>
            </a:lvl1pPr>
          </a:lstStyle>
          <a:p>
            <a:r>
              <a:t>解决方案</a:t>
            </a:r>
          </a:p>
        </p:txBody>
      </p:sp>
      <p:sp>
        <p:nvSpPr>
          <p:cNvPr id="542" name="Shape 542"/>
          <p:cNvSpPr/>
          <p:nvPr/>
        </p:nvSpPr>
        <p:spPr>
          <a:xfrm>
            <a:off x="468446" y="5176804"/>
            <a:ext cx="7667626"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400">
                <a:solidFill>
                  <a:srgbClr val="F57400"/>
                </a:solidFill>
                <a:latin typeface="Microsoft YaHei"/>
                <a:ea typeface="Microsoft YaHei"/>
                <a:cs typeface="Microsoft YaHei"/>
                <a:sym typeface="Microsoft YaHei"/>
              </a:defRPr>
            </a:lvl1pPr>
          </a:lstStyle>
          <a:p>
            <a:r>
              <a:t>关键在信用卡账单的发件邮箱</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p:nvPr/>
        </p:nvSpPr>
        <p:spPr>
          <a:xfrm>
            <a:off x="291342" y="516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545" name="Shape 545"/>
          <p:cNvSpPr/>
          <p:nvPr/>
        </p:nvSpPr>
        <p:spPr>
          <a:xfrm>
            <a:off x="444153" y="91524"/>
            <a:ext cx="408022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2B3E50"/>
                </a:solidFill>
                <a:latin typeface="Microsoft YaHei"/>
                <a:ea typeface="Microsoft YaHei"/>
                <a:cs typeface="Microsoft YaHei"/>
                <a:sym typeface="Microsoft YaHei"/>
              </a:defRPr>
            </a:lvl1pPr>
          </a:lstStyle>
          <a:p>
            <a:r>
              <a:t>假房产证提额</a:t>
            </a:r>
          </a:p>
        </p:txBody>
      </p:sp>
      <p:sp>
        <p:nvSpPr>
          <p:cNvPr id="546" name="Shape 546"/>
          <p:cNvSpPr/>
          <p:nvPr/>
        </p:nvSpPr>
        <p:spPr>
          <a:xfrm>
            <a:off x="444154" y="2271711"/>
            <a:ext cx="7750176"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400">
                <a:solidFill>
                  <a:srgbClr val="404040"/>
                </a:solidFill>
                <a:latin typeface="Microsoft YaHei"/>
                <a:ea typeface="Microsoft YaHei"/>
                <a:cs typeface="Microsoft YaHei"/>
                <a:sym typeface="Microsoft YaHei"/>
              </a:defRPr>
            </a:lvl1pPr>
          </a:lstStyle>
          <a:p>
            <a:r>
              <a:t>       XX贷。新公司新产品，业务流程是：当客户还款三个月后，可申请提额。提额过程中有一个选项是提供房产证图片，可申请到1-3万的额度。</a:t>
            </a:r>
          </a:p>
        </p:txBody>
      </p:sp>
      <p:sp>
        <p:nvSpPr>
          <p:cNvPr id="547" name="Shape 547"/>
          <p:cNvSpPr/>
          <p:nvPr/>
        </p:nvSpPr>
        <p:spPr>
          <a:xfrm>
            <a:off x="444153" y="3068636"/>
            <a:ext cx="7666040"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404040"/>
                </a:solidFill>
                <a:latin typeface="Microsoft YaHei"/>
                <a:ea typeface="Microsoft YaHei"/>
                <a:cs typeface="Microsoft YaHei"/>
                <a:sym typeface="Microsoft YaHei"/>
              </a:defRPr>
            </a:lvl1pPr>
          </a:lstStyle>
          <a:p>
            <a:r>
              <a:t>       房产证图片就可以提额，不知道哪位产品经理想出来的主意？从哪里招来的风控？分分钟被PS戳死。</a:t>
            </a:r>
          </a:p>
        </p:txBody>
      </p:sp>
      <p:sp>
        <p:nvSpPr>
          <p:cNvPr id="548" name="Shape 548"/>
          <p:cNvSpPr/>
          <p:nvPr/>
        </p:nvSpPr>
        <p:spPr>
          <a:xfrm>
            <a:off x="543059" y="4759583"/>
            <a:ext cx="184153" cy="184153"/>
          </a:xfrm>
          <a:prstGeom prst="ellipse">
            <a:avLst/>
          </a:prstGeom>
          <a:solidFill>
            <a:srgbClr val="F57400"/>
          </a:solidFill>
          <a:ln w="12700">
            <a:miter lim="400000"/>
          </a:ln>
        </p:spPr>
        <p:txBody>
          <a:bodyPr lIns="45719" rIns="45719" anchor="ctr"/>
          <a:lstStyle/>
          <a:p>
            <a:pPr algn="ctr">
              <a:defRPr>
                <a:solidFill>
                  <a:srgbClr val="92D14F"/>
                </a:solidFill>
                <a:latin typeface="Microsoft YaHei"/>
                <a:ea typeface="Microsoft YaHei"/>
                <a:cs typeface="Microsoft YaHei"/>
                <a:sym typeface="Microsoft YaHei"/>
              </a:defRPr>
            </a:pPr>
            <a:endParaRPr/>
          </a:p>
        </p:txBody>
      </p:sp>
      <p:sp>
        <p:nvSpPr>
          <p:cNvPr id="549" name="Shape 549"/>
          <p:cNvSpPr/>
          <p:nvPr/>
        </p:nvSpPr>
        <p:spPr>
          <a:xfrm>
            <a:off x="844683" y="4673858"/>
            <a:ext cx="324644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b="1">
                <a:solidFill>
                  <a:srgbClr val="F57400"/>
                </a:solidFill>
                <a:latin typeface="Microsoft YaHei"/>
                <a:ea typeface="Microsoft YaHei"/>
                <a:cs typeface="Microsoft YaHei"/>
                <a:sym typeface="Microsoft YaHei"/>
              </a:defRPr>
            </a:lvl1pPr>
          </a:lstStyle>
          <a:p>
            <a:r>
              <a:t>解决方案</a:t>
            </a:r>
          </a:p>
        </p:txBody>
      </p:sp>
      <p:sp>
        <p:nvSpPr>
          <p:cNvPr id="550" name="Shape 550"/>
          <p:cNvSpPr/>
          <p:nvPr/>
        </p:nvSpPr>
        <p:spPr>
          <a:xfrm>
            <a:off x="468446" y="5104071"/>
            <a:ext cx="7667626"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400">
                <a:solidFill>
                  <a:srgbClr val="F57400"/>
                </a:solidFill>
                <a:latin typeface="Microsoft YaHei"/>
                <a:ea typeface="Microsoft YaHei"/>
                <a:cs typeface="Microsoft YaHei"/>
                <a:sym typeface="Microsoft YaHei"/>
              </a:defRPr>
            </a:lvl1pPr>
          </a:lstStyle>
          <a:p>
            <a:r>
              <a:t> 多花点钱招点有实际经验的风控。</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p:nvPr/>
        </p:nvSpPr>
        <p:spPr>
          <a:xfrm>
            <a:off x="1091158" y="2637158"/>
            <a:ext cx="1786147" cy="2202024"/>
          </a:xfrm>
          <a:prstGeom prst="rect">
            <a:avLst/>
          </a:prstGeom>
          <a:solidFill>
            <a:srgbClr val="0A74DA"/>
          </a:solidFill>
          <a:ln w="12700">
            <a:solidFill>
              <a:srgbClr val="0A74DA"/>
            </a:solidFill>
            <a:miter/>
          </a:ln>
        </p:spPr>
        <p:txBody>
          <a:bodyPr lIns="45719" rIns="45719" anchor="ctr"/>
          <a:lstStyle/>
          <a:p>
            <a:pPr algn="ctr">
              <a:defRPr>
                <a:solidFill>
                  <a:srgbClr val="FFFFFF"/>
                </a:solidFill>
              </a:defRPr>
            </a:pPr>
            <a:endParaRPr/>
          </a:p>
        </p:txBody>
      </p:sp>
      <p:sp>
        <p:nvSpPr>
          <p:cNvPr id="553" name="Shape 553"/>
          <p:cNvSpPr/>
          <p:nvPr/>
        </p:nvSpPr>
        <p:spPr>
          <a:xfrm>
            <a:off x="773430" y="2384244"/>
            <a:ext cx="1786147" cy="2202024"/>
          </a:xfrm>
          <a:prstGeom prst="rect">
            <a:avLst/>
          </a:prstGeom>
          <a:solidFill>
            <a:srgbClr val="FFFFFF"/>
          </a:solidFill>
          <a:ln w="12700">
            <a:solidFill>
              <a:srgbClr val="0A74DA"/>
            </a:solidFill>
            <a:miter/>
          </a:ln>
        </p:spPr>
        <p:txBody>
          <a:bodyPr lIns="45719" rIns="45719" anchor="ctr"/>
          <a:lstStyle/>
          <a:p>
            <a:pPr algn="ctr">
              <a:defRPr>
                <a:solidFill>
                  <a:srgbClr val="FFFFFF"/>
                </a:solidFill>
              </a:defRPr>
            </a:pPr>
            <a:endParaRPr/>
          </a:p>
        </p:txBody>
      </p:sp>
      <p:sp>
        <p:nvSpPr>
          <p:cNvPr id="554" name="Shape 554"/>
          <p:cNvSpPr/>
          <p:nvPr/>
        </p:nvSpPr>
        <p:spPr>
          <a:xfrm>
            <a:off x="523502" y="3231339"/>
            <a:ext cx="22860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a:solidFill>
                  <a:srgbClr val="0A74DA"/>
                </a:solidFill>
                <a:latin typeface="微软雅黑"/>
                <a:ea typeface="微软雅黑"/>
                <a:cs typeface="微软雅黑"/>
                <a:sym typeface="微软雅黑"/>
              </a:defRPr>
            </a:lvl1pPr>
          </a:lstStyle>
          <a:p>
            <a:r>
              <a:t>CONTENTS</a:t>
            </a:r>
          </a:p>
        </p:txBody>
      </p:sp>
      <p:sp>
        <p:nvSpPr>
          <p:cNvPr id="555" name="Shape 555"/>
          <p:cNvSpPr/>
          <p:nvPr/>
        </p:nvSpPr>
        <p:spPr>
          <a:xfrm>
            <a:off x="3544121" y="3300588"/>
            <a:ext cx="283915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0A74DA"/>
                </a:solidFill>
                <a:latin typeface="微软雅黑"/>
                <a:ea typeface="微软雅黑"/>
                <a:cs typeface="微软雅黑"/>
                <a:sym typeface="微软雅黑"/>
              </a:defRPr>
            </a:lvl1pPr>
          </a:lstStyle>
          <a:p>
            <a:r>
              <a:t>助贷产业</a:t>
            </a:r>
          </a:p>
        </p:txBody>
      </p:sp>
      <p:sp>
        <p:nvSpPr>
          <p:cNvPr id="556" name="Shape 556"/>
          <p:cNvSpPr/>
          <p:nvPr/>
        </p:nvSpPr>
        <p:spPr>
          <a:xfrm>
            <a:off x="3649217" y="3739170"/>
            <a:ext cx="3209545" cy="1"/>
          </a:xfrm>
          <a:prstGeom prst="line">
            <a:avLst/>
          </a:prstGeom>
          <a:ln w="6350">
            <a:solidFill>
              <a:srgbClr val="D9D9D9"/>
            </a:solidFill>
            <a:miter/>
          </a:ln>
        </p:spPr>
        <p:txBody>
          <a:bodyPr lIns="45719" rIns="45719"/>
          <a:lstStyle/>
          <a:p>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p:nvPr/>
        </p:nvSpPr>
        <p:spPr>
          <a:xfrm>
            <a:off x="627062" y="1509712"/>
            <a:ext cx="7750176"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latin typeface="Microsoft YaHei"/>
                <a:ea typeface="Microsoft YaHei"/>
                <a:cs typeface="Microsoft YaHei"/>
                <a:sym typeface="Microsoft YaHei"/>
              </a:defRPr>
            </a:pPr>
            <a:r>
              <a:t>       资深的</a:t>
            </a:r>
            <a:r>
              <a:rPr b="1">
                <a:solidFill>
                  <a:srgbClr val="0174AB"/>
                </a:solidFill>
              </a:rPr>
              <a:t>网贷借款者</a:t>
            </a:r>
            <a:r>
              <a:t>，他每天的任务，就是去各个贷款平台上寻找风控规则，总结出规律，发布到QQ群里，供大家“实战操作”。</a:t>
            </a:r>
            <a:endParaRPr sz="1400"/>
          </a:p>
          <a:p>
            <a:pPr>
              <a:lnSpc>
                <a:spcPct val="150000"/>
              </a:lnSpc>
              <a:defRPr sz="1200">
                <a:latin typeface="Microsoft YaHei"/>
                <a:ea typeface="Microsoft YaHei"/>
                <a:cs typeface="Microsoft YaHei"/>
                <a:sym typeface="Microsoft YaHei"/>
              </a:defRPr>
            </a:pPr>
            <a:r>
              <a:t>       当然，这些“攻略”，不是白白给的，加入他的QQ群，每个人需支付300元的会员费。</a:t>
            </a:r>
          </a:p>
        </p:txBody>
      </p:sp>
      <p:pic>
        <p:nvPicPr>
          <p:cNvPr id="559" name="image43.png"/>
          <p:cNvPicPr>
            <a:picLocks noChangeAspect="1"/>
          </p:cNvPicPr>
          <p:nvPr/>
        </p:nvPicPr>
        <p:blipFill>
          <a:blip r:embed="rId2">
            <a:extLst/>
          </a:blip>
          <a:stretch>
            <a:fillRect/>
          </a:stretch>
        </p:blipFill>
        <p:spPr>
          <a:xfrm>
            <a:off x="1736725" y="2667000"/>
            <a:ext cx="5995988" cy="3959225"/>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p:nvPr/>
        </p:nvSpPr>
        <p:spPr>
          <a:xfrm>
            <a:off x="455611" y="1430131"/>
            <a:ext cx="8688390"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20000"/>
              </a:lnSpc>
              <a:defRPr sz="1200">
                <a:latin typeface="Microsoft YaHei"/>
                <a:ea typeface="Microsoft YaHei"/>
                <a:cs typeface="Microsoft YaHei"/>
                <a:sym typeface="Microsoft YaHei"/>
              </a:defRPr>
            </a:lvl1pPr>
          </a:lstStyle>
          <a:p>
            <a:r>
              <a:t>无论是真实的分期客户还是中介，能够直接打交道的就是分期业务员。而线下业务员，其实每天都在面对巨大的利益诱惑。</a:t>
            </a:r>
          </a:p>
        </p:txBody>
      </p:sp>
      <p:sp>
        <p:nvSpPr>
          <p:cNvPr id="562" name="Shape 562"/>
          <p:cNvSpPr/>
          <p:nvPr/>
        </p:nvSpPr>
        <p:spPr>
          <a:xfrm>
            <a:off x="455611" y="2157367"/>
            <a:ext cx="766789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200">
                <a:latin typeface="Microsoft YaHei"/>
                <a:ea typeface="Microsoft YaHei"/>
                <a:cs typeface="Microsoft YaHei"/>
                <a:sym typeface="Microsoft YaHei"/>
              </a:defRPr>
            </a:lvl1pPr>
          </a:lstStyle>
          <a:p>
            <a:r>
              <a:t>现在一方面分期公司不断扩张招人，甚至有些对背景把控不严格，连中介也招进去。</a:t>
            </a:r>
          </a:p>
        </p:txBody>
      </p:sp>
      <p:sp>
        <p:nvSpPr>
          <p:cNvPr id="563" name="Shape 563"/>
          <p:cNvSpPr/>
          <p:nvPr/>
        </p:nvSpPr>
        <p:spPr>
          <a:xfrm>
            <a:off x="455610" y="1793749"/>
            <a:ext cx="8688390"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20000"/>
              </a:lnSpc>
              <a:defRPr sz="1200">
                <a:latin typeface="Microsoft YaHei"/>
                <a:ea typeface="Microsoft YaHei"/>
                <a:cs typeface="Microsoft YaHei"/>
                <a:sym typeface="Microsoft YaHei"/>
              </a:defRPr>
            </a:lvl1pPr>
          </a:lstStyle>
          <a:p>
            <a:r>
              <a:t>内部人士透露，某老牌消费金融公司区域经理一个月是工资工资一万左右，参与套现，年薪轻松破百万。</a:t>
            </a:r>
          </a:p>
        </p:txBody>
      </p:sp>
      <p:pic>
        <p:nvPicPr>
          <p:cNvPr id="564" name="image44.png"/>
          <p:cNvPicPr>
            <a:picLocks noChangeAspect="1"/>
          </p:cNvPicPr>
          <p:nvPr/>
        </p:nvPicPr>
        <p:blipFill>
          <a:blip r:embed="rId2">
            <a:extLst/>
          </a:blip>
          <a:stretch>
            <a:fillRect/>
          </a:stretch>
        </p:blipFill>
        <p:spPr>
          <a:xfrm>
            <a:off x="1739900" y="2678111"/>
            <a:ext cx="5440363" cy="3802064"/>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65663" y="2793120"/>
            <a:ext cx="2489731" cy="582444"/>
          </a:xfrm>
          <a:prstGeom prst="rect">
            <a:avLst/>
          </a:prstGeom>
          <a:noFill/>
          <a:ln w="19050" cap="flat">
            <a:solidFill>
              <a:srgbClr val="0976DA"/>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sz="1800" b="0" i="0" u="none" strike="noStrike" cap="none" spc="0" normalizeH="0" baseline="0">
              <a:ln>
                <a:noFill/>
              </a:ln>
              <a:solidFill>
                <a:srgbClr val="000000"/>
              </a:solidFill>
              <a:effectLst/>
              <a:uFillTx/>
              <a:latin typeface="+mj-lt"/>
              <a:ea typeface="+mj-ea"/>
              <a:cs typeface="+mj-cs"/>
              <a:sym typeface="Calibri"/>
            </a:endParaRPr>
          </a:p>
        </p:txBody>
      </p:sp>
      <p:sp>
        <p:nvSpPr>
          <p:cNvPr id="566" name="Shape 566"/>
          <p:cNvSpPr/>
          <p:nvPr/>
        </p:nvSpPr>
        <p:spPr>
          <a:xfrm>
            <a:off x="626158" y="1403331"/>
            <a:ext cx="7750176" cy="631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latin typeface="Microsoft YaHei"/>
                <a:ea typeface="Microsoft YaHei"/>
                <a:cs typeface="Microsoft YaHei"/>
                <a:sym typeface="Microsoft YaHei"/>
              </a:defRPr>
            </a:pPr>
            <a:r>
              <a:t>       </a:t>
            </a:r>
            <a:r>
              <a:rPr b="1">
                <a:solidFill>
                  <a:srgbClr val="0174AB"/>
                </a:solidFill>
              </a:rPr>
              <a:t>套现中介的信息产业</a:t>
            </a:r>
            <a:r>
              <a:t>网络如下图所示。论坛和交流群向中介提供口子和有套现意愿的客户，中介缴纳会费。在实际操作中，中介再带客户去办理分期或者贷款业务套现，赚服务费或者提成。</a:t>
            </a:r>
          </a:p>
        </p:txBody>
      </p:sp>
      <p:sp>
        <p:nvSpPr>
          <p:cNvPr id="567" name="Shape 567"/>
          <p:cNvSpPr/>
          <p:nvPr/>
        </p:nvSpPr>
        <p:spPr>
          <a:xfrm>
            <a:off x="3155122" y="3831090"/>
            <a:ext cx="5105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atin typeface="Microsoft YaHei"/>
                <a:ea typeface="Microsoft YaHei"/>
                <a:cs typeface="Microsoft YaHei"/>
                <a:sym typeface="Microsoft YaHei"/>
              </a:defRPr>
            </a:lvl1pPr>
          </a:lstStyle>
          <a:p>
            <a:r>
              <a:t>会费</a:t>
            </a:r>
          </a:p>
        </p:txBody>
      </p:sp>
      <p:grpSp>
        <p:nvGrpSpPr>
          <p:cNvPr id="570" name="Group 570"/>
          <p:cNvGrpSpPr/>
          <p:nvPr/>
        </p:nvGrpSpPr>
        <p:grpSpPr>
          <a:xfrm>
            <a:off x="2957340" y="4589167"/>
            <a:ext cx="990601" cy="381001"/>
            <a:chOff x="0" y="0"/>
            <a:chExt cx="990600" cy="381000"/>
          </a:xfrm>
        </p:grpSpPr>
        <p:sp>
          <p:nvSpPr>
            <p:cNvPr id="568" name="Shape 568"/>
            <p:cNvSpPr/>
            <p:nvPr/>
          </p:nvSpPr>
          <p:spPr>
            <a:xfrm>
              <a:off x="0" y="0"/>
              <a:ext cx="990600" cy="381000"/>
            </a:xfrm>
            <a:prstGeom prst="roundRect">
              <a:avLst>
                <a:gd name="adj" fmla="val 16667"/>
              </a:avLst>
            </a:prstGeom>
            <a:solidFill>
              <a:srgbClr val="2B3E50"/>
            </a:solidFill>
            <a:ln w="12700" cap="flat">
              <a:noFill/>
              <a:miter lim="400000"/>
            </a:ln>
            <a:effectLst/>
          </p:spPr>
          <p:txBody>
            <a:bodyPr wrap="square" lIns="45719" tIns="45719" rIns="45719" bIns="45719" numCol="1" anchor="ctr">
              <a:noAutofit/>
            </a:bodyPr>
            <a:lstStyle/>
            <a:p>
              <a:pPr algn="ctr">
                <a:defRPr sz="1600">
                  <a:solidFill>
                    <a:srgbClr val="FFFFFF"/>
                  </a:solidFill>
                  <a:latin typeface="Microsoft YaHei"/>
                  <a:ea typeface="Microsoft YaHei"/>
                  <a:cs typeface="Microsoft YaHei"/>
                  <a:sym typeface="Microsoft YaHei"/>
                </a:defRPr>
              </a:pPr>
              <a:endParaRPr/>
            </a:p>
          </p:txBody>
        </p:sp>
        <p:sp>
          <p:nvSpPr>
            <p:cNvPr id="569" name="Shape 569"/>
            <p:cNvSpPr/>
            <p:nvPr/>
          </p:nvSpPr>
          <p:spPr>
            <a:xfrm>
              <a:off x="18599" y="5080"/>
              <a:ext cx="95340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FFFFFF"/>
                  </a:solidFill>
                  <a:latin typeface="Microsoft YaHei"/>
                  <a:ea typeface="Microsoft YaHei"/>
                  <a:cs typeface="Microsoft YaHei"/>
                  <a:sym typeface="Microsoft YaHei"/>
                </a:defRPr>
              </a:lvl1pPr>
            </a:lstStyle>
            <a:p>
              <a:r>
                <a:t>中介</a:t>
              </a:r>
            </a:p>
          </p:txBody>
        </p:sp>
      </p:grpSp>
      <p:sp>
        <p:nvSpPr>
          <p:cNvPr id="571" name="Shape 571"/>
          <p:cNvSpPr/>
          <p:nvPr/>
        </p:nvSpPr>
        <p:spPr>
          <a:xfrm>
            <a:off x="4002789" y="4614597"/>
            <a:ext cx="17043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icrosoft YaHei"/>
                <a:ea typeface="Microsoft YaHei"/>
                <a:cs typeface="Microsoft YaHei"/>
                <a:sym typeface="Microsoft YaHei"/>
              </a:defRPr>
            </a:lvl1pPr>
          </a:lstStyle>
          <a:p>
            <a:r>
              <a:t>中介赚服务费或提成</a:t>
            </a:r>
          </a:p>
        </p:txBody>
      </p:sp>
      <p:grpSp>
        <p:nvGrpSpPr>
          <p:cNvPr id="574" name="Group 574"/>
          <p:cNvGrpSpPr/>
          <p:nvPr/>
        </p:nvGrpSpPr>
        <p:grpSpPr>
          <a:xfrm>
            <a:off x="2570785" y="5491410"/>
            <a:ext cx="990601" cy="381001"/>
            <a:chOff x="0" y="0"/>
            <a:chExt cx="990600" cy="381000"/>
          </a:xfrm>
        </p:grpSpPr>
        <p:sp>
          <p:nvSpPr>
            <p:cNvPr id="572" name="Shape 572"/>
            <p:cNvSpPr/>
            <p:nvPr/>
          </p:nvSpPr>
          <p:spPr>
            <a:xfrm>
              <a:off x="0" y="0"/>
              <a:ext cx="990600" cy="381000"/>
            </a:xfrm>
            <a:prstGeom prst="roundRect">
              <a:avLst>
                <a:gd name="adj" fmla="val 16667"/>
              </a:avLst>
            </a:prstGeom>
            <a:solidFill>
              <a:srgbClr val="2B3E50"/>
            </a:solidFill>
            <a:ln w="12700" cap="flat">
              <a:noFill/>
              <a:miter lim="400000"/>
            </a:ln>
            <a:effectLst/>
          </p:spPr>
          <p:txBody>
            <a:bodyPr wrap="square" lIns="45719" tIns="45719" rIns="45719" bIns="45719" numCol="1" anchor="ctr">
              <a:noAutofit/>
            </a:bodyPr>
            <a:lstStyle/>
            <a:p>
              <a:pPr algn="ctr">
                <a:defRPr sz="1600">
                  <a:solidFill>
                    <a:srgbClr val="FFFFFF"/>
                  </a:solidFill>
                  <a:latin typeface="Microsoft YaHei"/>
                  <a:ea typeface="Microsoft YaHei"/>
                  <a:cs typeface="Microsoft YaHei"/>
                  <a:sym typeface="Microsoft YaHei"/>
                </a:defRPr>
              </a:pPr>
              <a:endParaRPr/>
            </a:p>
          </p:txBody>
        </p:sp>
        <p:sp>
          <p:nvSpPr>
            <p:cNvPr id="573" name="Shape 573"/>
            <p:cNvSpPr/>
            <p:nvPr/>
          </p:nvSpPr>
          <p:spPr>
            <a:xfrm>
              <a:off x="18599" y="5080"/>
              <a:ext cx="95340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FFFFFF"/>
                  </a:solidFill>
                  <a:latin typeface="Microsoft YaHei"/>
                  <a:ea typeface="Microsoft YaHei"/>
                  <a:cs typeface="Microsoft YaHei"/>
                  <a:sym typeface="Microsoft YaHei"/>
                </a:defRPr>
              </a:lvl1pPr>
            </a:lstStyle>
            <a:p>
              <a:r>
                <a:t>套现</a:t>
              </a:r>
            </a:p>
          </p:txBody>
        </p:sp>
      </p:grpSp>
      <p:grpSp>
        <p:nvGrpSpPr>
          <p:cNvPr id="577" name="Group 577"/>
          <p:cNvGrpSpPr/>
          <p:nvPr/>
        </p:nvGrpSpPr>
        <p:grpSpPr>
          <a:xfrm>
            <a:off x="4326854" y="5491410"/>
            <a:ext cx="1439864" cy="381001"/>
            <a:chOff x="0" y="0"/>
            <a:chExt cx="1439862" cy="381000"/>
          </a:xfrm>
        </p:grpSpPr>
        <p:sp>
          <p:nvSpPr>
            <p:cNvPr id="575" name="Shape 575"/>
            <p:cNvSpPr/>
            <p:nvPr/>
          </p:nvSpPr>
          <p:spPr>
            <a:xfrm>
              <a:off x="0" y="0"/>
              <a:ext cx="1439863" cy="381000"/>
            </a:xfrm>
            <a:prstGeom prst="roundRect">
              <a:avLst>
                <a:gd name="adj" fmla="val 16667"/>
              </a:avLst>
            </a:prstGeom>
            <a:solidFill>
              <a:srgbClr val="2B3E50"/>
            </a:solidFill>
            <a:ln w="12700" cap="flat">
              <a:noFill/>
              <a:miter lim="400000"/>
            </a:ln>
            <a:effectLst/>
          </p:spPr>
          <p:txBody>
            <a:bodyPr wrap="square" lIns="45719" tIns="45719" rIns="45719" bIns="45719" numCol="1" anchor="ctr">
              <a:noAutofit/>
            </a:bodyPr>
            <a:lstStyle/>
            <a:p>
              <a:pPr algn="ctr">
                <a:defRPr sz="1600">
                  <a:solidFill>
                    <a:srgbClr val="FFFFFF"/>
                  </a:solidFill>
                  <a:latin typeface="Microsoft YaHei"/>
                  <a:ea typeface="Microsoft YaHei"/>
                  <a:cs typeface="Microsoft YaHei"/>
                  <a:sym typeface="Microsoft YaHei"/>
                </a:defRPr>
              </a:pPr>
              <a:endParaRPr/>
            </a:p>
          </p:txBody>
        </p:sp>
        <p:sp>
          <p:nvSpPr>
            <p:cNvPr id="576" name="Shape 576"/>
            <p:cNvSpPr/>
            <p:nvPr/>
          </p:nvSpPr>
          <p:spPr>
            <a:xfrm>
              <a:off x="18598" y="5080"/>
              <a:ext cx="140266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FFFFFF"/>
                  </a:solidFill>
                  <a:latin typeface="Microsoft YaHei"/>
                  <a:ea typeface="Microsoft YaHei"/>
                  <a:cs typeface="Microsoft YaHei"/>
                  <a:sym typeface="Microsoft YaHei"/>
                </a:defRPr>
              </a:lvl1pPr>
            </a:lstStyle>
            <a:p>
              <a:r>
                <a:t>分期客户</a:t>
              </a:r>
            </a:p>
          </p:txBody>
        </p:sp>
      </p:grpSp>
      <p:grpSp>
        <p:nvGrpSpPr>
          <p:cNvPr id="580" name="Group 580"/>
          <p:cNvGrpSpPr/>
          <p:nvPr/>
        </p:nvGrpSpPr>
        <p:grpSpPr>
          <a:xfrm>
            <a:off x="3718100" y="6250947"/>
            <a:ext cx="2062166" cy="381001"/>
            <a:chOff x="0" y="0"/>
            <a:chExt cx="2062165" cy="381000"/>
          </a:xfrm>
        </p:grpSpPr>
        <p:sp>
          <p:nvSpPr>
            <p:cNvPr id="578" name="Shape 578"/>
            <p:cNvSpPr/>
            <p:nvPr/>
          </p:nvSpPr>
          <p:spPr>
            <a:xfrm>
              <a:off x="0" y="0"/>
              <a:ext cx="2062166" cy="381000"/>
            </a:xfrm>
            <a:prstGeom prst="roundRect">
              <a:avLst>
                <a:gd name="adj" fmla="val 16667"/>
              </a:avLst>
            </a:prstGeom>
            <a:solidFill>
              <a:srgbClr val="2B3E50"/>
            </a:solidFill>
            <a:ln w="12700" cap="flat">
              <a:noFill/>
              <a:miter lim="400000"/>
            </a:ln>
            <a:effectLst/>
          </p:spPr>
          <p:txBody>
            <a:bodyPr wrap="square" lIns="45719" tIns="45719" rIns="45719" bIns="45719" numCol="1" anchor="ctr">
              <a:noAutofit/>
            </a:bodyPr>
            <a:lstStyle/>
            <a:p>
              <a:pPr algn="ctr">
                <a:defRPr sz="1600">
                  <a:solidFill>
                    <a:srgbClr val="FFFFFF"/>
                  </a:solidFill>
                  <a:latin typeface="Microsoft YaHei"/>
                  <a:ea typeface="Microsoft YaHei"/>
                  <a:cs typeface="Microsoft YaHei"/>
                  <a:sym typeface="Microsoft YaHei"/>
                </a:defRPr>
              </a:pPr>
              <a:endParaRPr/>
            </a:p>
          </p:txBody>
        </p:sp>
        <p:sp>
          <p:nvSpPr>
            <p:cNvPr id="579" name="Shape 579"/>
            <p:cNvSpPr/>
            <p:nvPr/>
          </p:nvSpPr>
          <p:spPr>
            <a:xfrm>
              <a:off x="18598" y="5080"/>
              <a:ext cx="2024969"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600">
                  <a:solidFill>
                    <a:srgbClr val="FFFFFF"/>
                  </a:solidFill>
                  <a:latin typeface="Microsoft YaHei"/>
                  <a:ea typeface="Microsoft YaHei"/>
                  <a:cs typeface="Microsoft YaHei"/>
                  <a:sym typeface="Microsoft YaHei"/>
                </a:defRPr>
              </a:pPr>
              <a:r>
                <a:t>分期/网贷公司</a:t>
              </a:r>
            </a:p>
          </p:txBody>
        </p:sp>
      </p:grpSp>
      <p:sp>
        <p:nvSpPr>
          <p:cNvPr id="581" name="Shape 581"/>
          <p:cNvSpPr/>
          <p:nvPr/>
        </p:nvSpPr>
        <p:spPr>
          <a:xfrm>
            <a:off x="4271652" y="2911621"/>
            <a:ext cx="13487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icrosoft YaHei"/>
                <a:ea typeface="Microsoft YaHei"/>
                <a:cs typeface="Microsoft YaHei"/>
                <a:sym typeface="Microsoft YaHei"/>
              </a:defRPr>
            </a:lvl1pPr>
          </a:lstStyle>
          <a:p>
            <a:r>
              <a:rPr dirty="0"/>
              <a:t>提供口子和客户</a:t>
            </a:r>
          </a:p>
        </p:txBody>
      </p:sp>
      <p:grpSp>
        <p:nvGrpSpPr>
          <p:cNvPr id="585" name="Group 585"/>
          <p:cNvGrpSpPr/>
          <p:nvPr/>
        </p:nvGrpSpPr>
        <p:grpSpPr>
          <a:xfrm>
            <a:off x="2702593" y="2366467"/>
            <a:ext cx="1400178" cy="1400178"/>
            <a:chOff x="0" y="0"/>
            <a:chExt cx="1400176" cy="1400176"/>
          </a:xfrm>
        </p:grpSpPr>
        <p:sp>
          <p:nvSpPr>
            <p:cNvPr id="583" name="Shape 583"/>
            <p:cNvSpPr/>
            <p:nvPr/>
          </p:nvSpPr>
          <p:spPr>
            <a:xfrm>
              <a:off x="-1" y="-1"/>
              <a:ext cx="1400178" cy="1400178"/>
            </a:xfrm>
            <a:prstGeom prst="ellipse">
              <a:avLst/>
            </a:prstGeom>
            <a:solidFill>
              <a:srgbClr val="0975DA"/>
            </a:solidFill>
            <a:ln w="12700" cap="flat">
              <a:noFill/>
              <a:miter lim="400000"/>
            </a:ln>
            <a:effectLst/>
          </p:spPr>
          <p:txBody>
            <a:bodyPr wrap="square" lIns="45719" tIns="45719" rIns="45719" bIns="45719" numCol="1" anchor="ctr">
              <a:noAutofit/>
            </a:bodyPr>
            <a:lstStyle/>
            <a:p>
              <a:pPr algn="ctr">
                <a:defRPr>
                  <a:solidFill>
                    <a:srgbClr val="FFFFFF"/>
                  </a:solidFill>
                  <a:latin typeface="Microsoft YaHei"/>
                  <a:ea typeface="Microsoft YaHei"/>
                  <a:cs typeface="Microsoft YaHei"/>
                  <a:sym typeface="Microsoft YaHei"/>
                </a:defRPr>
              </a:pPr>
              <a:endParaRPr/>
            </a:p>
          </p:txBody>
        </p:sp>
        <p:sp>
          <p:nvSpPr>
            <p:cNvPr id="584" name="Shape 584"/>
            <p:cNvSpPr/>
            <p:nvPr/>
          </p:nvSpPr>
          <p:spPr>
            <a:xfrm>
              <a:off x="205051" y="336867"/>
              <a:ext cx="990073"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FFFFFF"/>
                  </a:solidFill>
                  <a:latin typeface="Microsoft YaHei"/>
                  <a:ea typeface="Microsoft YaHei"/>
                  <a:cs typeface="Microsoft YaHei"/>
                  <a:sym typeface="Microsoft YaHei"/>
                </a:defRPr>
              </a:pPr>
              <a:r>
                <a:t>论坛</a:t>
              </a:r>
            </a:p>
            <a:p>
              <a:pPr algn="ctr">
                <a:defRPr>
                  <a:solidFill>
                    <a:srgbClr val="FFFFFF"/>
                  </a:solidFill>
                  <a:latin typeface="Microsoft YaHei"/>
                  <a:ea typeface="Microsoft YaHei"/>
                  <a:cs typeface="Microsoft YaHei"/>
                  <a:sym typeface="Microsoft YaHei"/>
                </a:defRPr>
              </a:pPr>
              <a:r>
                <a:t>交流群</a:t>
              </a:r>
            </a:p>
          </p:txBody>
        </p:sp>
      </p:grpSp>
      <p:pic>
        <p:nvPicPr>
          <p:cNvPr id="586" name="image45.pdf"/>
          <p:cNvPicPr>
            <a:picLocks noChangeAspect="1"/>
          </p:cNvPicPr>
          <p:nvPr/>
        </p:nvPicPr>
        <p:blipFill>
          <a:blip r:embed="rId2">
            <a:extLst/>
          </a:blip>
          <a:stretch>
            <a:fillRect/>
          </a:stretch>
        </p:blipFill>
        <p:spPr>
          <a:xfrm rot="5400000">
            <a:off x="3286819" y="4279793"/>
            <a:ext cx="247144" cy="164763"/>
          </a:xfrm>
          <a:prstGeom prst="rect">
            <a:avLst/>
          </a:prstGeom>
          <a:ln w="12700">
            <a:miter lim="400000"/>
          </a:ln>
        </p:spPr>
      </p:pic>
      <p:pic>
        <p:nvPicPr>
          <p:cNvPr id="587" name="image45.pdf"/>
          <p:cNvPicPr>
            <a:picLocks noChangeAspect="1"/>
          </p:cNvPicPr>
          <p:nvPr/>
        </p:nvPicPr>
        <p:blipFill>
          <a:blip r:embed="rId2">
            <a:extLst/>
          </a:blip>
          <a:stretch>
            <a:fillRect/>
          </a:stretch>
        </p:blipFill>
        <p:spPr>
          <a:xfrm rot="5400000">
            <a:off x="2942513" y="5193510"/>
            <a:ext cx="247145" cy="164763"/>
          </a:xfrm>
          <a:prstGeom prst="rect">
            <a:avLst/>
          </a:prstGeom>
          <a:ln w="12700">
            <a:miter lim="400000"/>
          </a:ln>
        </p:spPr>
      </p:pic>
      <p:pic>
        <p:nvPicPr>
          <p:cNvPr id="588" name="image45.pdf"/>
          <p:cNvPicPr>
            <a:picLocks noChangeAspect="1"/>
          </p:cNvPicPr>
          <p:nvPr/>
        </p:nvPicPr>
        <p:blipFill>
          <a:blip r:embed="rId2">
            <a:extLst/>
          </a:blip>
          <a:stretch>
            <a:fillRect/>
          </a:stretch>
        </p:blipFill>
        <p:spPr>
          <a:xfrm>
            <a:off x="3824368" y="5599529"/>
            <a:ext cx="247144" cy="164763"/>
          </a:xfrm>
          <a:prstGeom prst="rect">
            <a:avLst/>
          </a:prstGeom>
          <a:ln w="12700">
            <a:miter lim="400000"/>
          </a:ln>
        </p:spPr>
      </p:pic>
      <p:pic>
        <p:nvPicPr>
          <p:cNvPr id="589" name="image45.pdf"/>
          <p:cNvPicPr>
            <a:picLocks noChangeAspect="1"/>
          </p:cNvPicPr>
          <p:nvPr/>
        </p:nvPicPr>
        <p:blipFill>
          <a:blip r:embed="rId2">
            <a:extLst/>
          </a:blip>
          <a:stretch>
            <a:fillRect/>
          </a:stretch>
        </p:blipFill>
        <p:spPr>
          <a:xfrm rot="5400000">
            <a:off x="4904833" y="5967926"/>
            <a:ext cx="247144" cy="164763"/>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p:nvPr/>
        </p:nvSpPr>
        <p:spPr>
          <a:xfrm>
            <a:off x="674686" y="1571625"/>
            <a:ext cx="7971578"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400">
                <a:latin typeface="Microsoft YaHei"/>
                <a:ea typeface="Microsoft YaHei"/>
                <a:cs typeface="Microsoft YaHei"/>
                <a:sym typeface="Microsoft YaHei"/>
              </a:defRPr>
            </a:lvl1pPr>
          </a:lstStyle>
          <a:p>
            <a:r>
              <a:t>现在网络上能够购买到多个“身份证+银行卡+手机号”的组合套餐，价格在1300到1500元之间。</a:t>
            </a:r>
          </a:p>
        </p:txBody>
      </p:sp>
      <p:pic>
        <p:nvPicPr>
          <p:cNvPr id="592" name="image46.png"/>
          <p:cNvPicPr>
            <a:picLocks noChangeAspect="1"/>
          </p:cNvPicPr>
          <p:nvPr/>
        </p:nvPicPr>
        <p:blipFill>
          <a:blip r:embed="rId2">
            <a:extLst/>
          </a:blip>
          <a:stretch>
            <a:fillRect/>
          </a:stretch>
        </p:blipFill>
        <p:spPr>
          <a:xfrm>
            <a:off x="674687" y="2412471"/>
            <a:ext cx="7569201" cy="3744914"/>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4" name="Shape 594"/>
          <p:cNvSpPr/>
          <p:nvPr/>
        </p:nvSpPr>
        <p:spPr>
          <a:xfrm>
            <a:off x="2289453" y="4557045"/>
            <a:ext cx="4556814"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200000"/>
              </a:lnSpc>
              <a:defRPr sz="2800" b="1">
                <a:solidFill>
                  <a:srgbClr val="00B0F0"/>
                </a:solidFill>
              </a:defRPr>
            </a:lvl1pPr>
          </a:lstStyle>
          <a:p>
            <a:r>
              <a:t>www.wolongdata.com</a:t>
            </a:r>
          </a:p>
        </p:txBody>
      </p:sp>
      <p:pic>
        <p:nvPicPr>
          <p:cNvPr id="595" name="image53.jpeg"/>
          <p:cNvPicPr>
            <a:picLocks noChangeAspect="1"/>
          </p:cNvPicPr>
          <p:nvPr/>
        </p:nvPicPr>
        <p:blipFill>
          <a:blip r:embed="rId3">
            <a:extLst/>
          </a:blip>
          <a:stretch>
            <a:fillRect/>
          </a:stretch>
        </p:blipFill>
        <p:spPr>
          <a:xfrm>
            <a:off x="3639741" y="2529208"/>
            <a:ext cx="1856239" cy="185624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image5.png"/>
          <p:cNvPicPr>
            <a:picLocks noChangeAspect="1"/>
          </p:cNvPicPr>
          <p:nvPr/>
        </p:nvPicPr>
        <p:blipFill>
          <a:blip r:embed="rId2">
            <a:extLst/>
          </a:blip>
          <a:srcRect t="7672"/>
          <a:stretch>
            <a:fillRect/>
          </a:stretch>
        </p:blipFill>
        <p:spPr>
          <a:xfrm>
            <a:off x="128900" y="2583106"/>
            <a:ext cx="4248549" cy="2941927"/>
          </a:xfrm>
          <a:prstGeom prst="rect">
            <a:avLst/>
          </a:prstGeom>
          <a:ln w="12700">
            <a:miter lim="400000"/>
          </a:ln>
        </p:spPr>
      </p:pic>
      <p:pic>
        <p:nvPicPr>
          <p:cNvPr id="61" name="image6.png"/>
          <p:cNvPicPr>
            <a:picLocks noChangeAspect="1"/>
          </p:cNvPicPr>
          <p:nvPr/>
        </p:nvPicPr>
        <p:blipFill>
          <a:blip r:embed="rId3">
            <a:extLst/>
          </a:blip>
          <a:stretch>
            <a:fillRect/>
          </a:stretch>
        </p:blipFill>
        <p:spPr>
          <a:xfrm>
            <a:off x="4592391" y="2460863"/>
            <a:ext cx="4248549" cy="3186412"/>
          </a:xfrm>
          <a:prstGeom prst="rect">
            <a:avLst/>
          </a:prstGeom>
          <a:ln w="12700">
            <a:miter lim="400000"/>
          </a:ln>
        </p:spPr>
      </p:pic>
      <p:sp>
        <p:nvSpPr>
          <p:cNvPr id="62" name="Shape 62"/>
          <p:cNvSpPr/>
          <p:nvPr/>
        </p:nvSpPr>
        <p:spPr>
          <a:xfrm>
            <a:off x="1511537" y="1711181"/>
            <a:ext cx="875733"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2B3E50"/>
                </a:solidFill>
                <a:latin typeface="Microsoft YaHei"/>
                <a:ea typeface="Microsoft YaHei"/>
                <a:cs typeface="Microsoft YaHei"/>
                <a:sym typeface="Microsoft YaHei"/>
              </a:defRPr>
            </a:lvl1pPr>
          </a:lstStyle>
          <a:p>
            <a:r>
              <a:t>不良率</a:t>
            </a:r>
          </a:p>
        </p:txBody>
      </p:sp>
      <p:sp>
        <p:nvSpPr>
          <p:cNvPr id="63" name="Shape 63"/>
          <p:cNvSpPr/>
          <p:nvPr/>
        </p:nvSpPr>
        <p:spPr>
          <a:xfrm>
            <a:off x="968293" y="1558459"/>
            <a:ext cx="1962223" cy="674779"/>
          </a:xfrm>
          <a:prstGeom prst="roundRect">
            <a:avLst>
              <a:gd name="adj" fmla="val 7465"/>
            </a:avLst>
          </a:prstGeom>
          <a:ln w="19050">
            <a:solidFill>
              <a:srgbClr val="2B3E50"/>
            </a:solidFill>
            <a:miter/>
          </a:ln>
        </p:spPr>
        <p:txBody>
          <a:bodyPr lIns="45719" rIns="45719" anchor="ctr"/>
          <a:lstStyle/>
          <a:p>
            <a:pPr algn="ctr">
              <a:defRPr>
                <a:solidFill>
                  <a:srgbClr val="FFFFFF"/>
                </a:solidFill>
              </a:defRPr>
            </a:pPr>
            <a:endParaRPr/>
          </a:p>
        </p:txBody>
      </p:sp>
      <p:sp>
        <p:nvSpPr>
          <p:cNvPr id="64" name="Shape 64"/>
          <p:cNvSpPr/>
          <p:nvPr/>
        </p:nvSpPr>
        <p:spPr>
          <a:xfrm>
            <a:off x="5958399" y="1711181"/>
            <a:ext cx="1546924"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57400"/>
                </a:solidFill>
                <a:latin typeface="Microsoft YaHei"/>
                <a:ea typeface="Microsoft YaHei"/>
                <a:cs typeface="Microsoft YaHei"/>
                <a:sym typeface="Microsoft YaHei"/>
              </a:defRPr>
            </a:pPr>
            <a:r>
              <a:t>高收益·高风险</a:t>
            </a:r>
          </a:p>
        </p:txBody>
      </p:sp>
      <p:sp>
        <p:nvSpPr>
          <p:cNvPr id="65" name="Shape 65"/>
          <p:cNvSpPr/>
          <p:nvPr/>
        </p:nvSpPr>
        <p:spPr>
          <a:xfrm>
            <a:off x="5750750" y="1558459"/>
            <a:ext cx="1962223" cy="674779"/>
          </a:xfrm>
          <a:prstGeom prst="roundRect">
            <a:avLst>
              <a:gd name="adj" fmla="val 7465"/>
            </a:avLst>
          </a:prstGeom>
          <a:ln w="19050">
            <a:solidFill>
              <a:srgbClr val="F57400"/>
            </a:solidFill>
            <a:miter/>
          </a:ln>
        </p:spPr>
        <p:txBody>
          <a:bodyPr lIns="45719" rIns="45719" anchor="ctr"/>
          <a:lstStyle/>
          <a:p>
            <a:pPr algn="ctr">
              <a:defRPr>
                <a:solidFill>
                  <a:srgbClr val="FFFFFF"/>
                </a:solidFill>
              </a:defRPr>
            </a:pPr>
            <a:endParaRPr/>
          </a:p>
        </p:txBody>
      </p:sp>
      <p:sp>
        <p:nvSpPr>
          <p:cNvPr id="66" name="Shape 66"/>
          <p:cNvSpPr/>
          <p:nvPr/>
        </p:nvSpPr>
        <p:spPr>
          <a:xfrm>
            <a:off x="291342" y="53338"/>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67" name="Shape 67"/>
          <p:cNvSpPr/>
          <p:nvPr/>
        </p:nvSpPr>
        <p:spPr>
          <a:xfrm>
            <a:off x="444153" y="93199"/>
            <a:ext cx="3013497"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2B3E50"/>
                </a:solidFill>
                <a:latin typeface="Microsoft YaHei"/>
                <a:ea typeface="Microsoft YaHei"/>
                <a:cs typeface="Microsoft YaHei"/>
                <a:sym typeface="Microsoft YaHei"/>
              </a:defRPr>
            </a:lvl1pPr>
          </a:lstStyle>
          <a:p>
            <a:r>
              <a:t>风险与收益</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p:nvPr/>
        </p:nvSpPr>
        <p:spPr>
          <a:xfrm>
            <a:off x="1368799" y="2637158"/>
            <a:ext cx="1786147" cy="2202024"/>
          </a:xfrm>
          <a:prstGeom prst="rect">
            <a:avLst/>
          </a:prstGeom>
          <a:solidFill>
            <a:srgbClr val="0A74DA"/>
          </a:solidFill>
          <a:ln w="12700">
            <a:solidFill>
              <a:srgbClr val="0A74DA"/>
            </a:solidFill>
            <a:miter/>
          </a:ln>
        </p:spPr>
        <p:txBody>
          <a:bodyPr lIns="45719" rIns="45719" anchor="ctr"/>
          <a:lstStyle/>
          <a:p>
            <a:pPr algn="ctr">
              <a:defRPr>
                <a:solidFill>
                  <a:srgbClr val="FFFFFF"/>
                </a:solidFill>
              </a:defRPr>
            </a:pPr>
            <a:endParaRPr/>
          </a:p>
        </p:txBody>
      </p:sp>
      <p:sp>
        <p:nvSpPr>
          <p:cNvPr id="70" name="Shape 70"/>
          <p:cNvSpPr/>
          <p:nvPr/>
        </p:nvSpPr>
        <p:spPr>
          <a:xfrm>
            <a:off x="1051071" y="2384244"/>
            <a:ext cx="1786147" cy="2202024"/>
          </a:xfrm>
          <a:prstGeom prst="rect">
            <a:avLst/>
          </a:prstGeom>
          <a:solidFill>
            <a:srgbClr val="FFFFFF"/>
          </a:solidFill>
          <a:ln w="12700">
            <a:solidFill>
              <a:srgbClr val="0A74DA"/>
            </a:solidFill>
            <a:miter/>
          </a:ln>
        </p:spPr>
        <p:txBody>
          <a:bodyPr lIns="45719" rIns="45719" anchor="ctr"/>
          <a:lstStyle/>
          <a:p>
            <a:pPr algn="ctr">
              <a:defRPr>
                <a:solidFill>
                  <a:srgbClr val="FFFFFF"/>
                </a:solidFill>
              </a:defRPr>
            </a:pPr>
            <a:endParaRPr/>
          </a:p>
        </p:txBody>
      </p:sp>
      <p:sp>
        <p:nvSpPr>
          <p:cNvPr id="71" name="Shape 71"/>
          <p:cNvSpPr/>
          <p:nvPr/>
        </p:nvSpPr>
        <p:spPr>
          <a:xfrm>
            <a:off x="801143" y="3231339"/>
            <a:ext cx="22860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a:solidFill>
                  <a:srgbClr val="0A74DA"/>
                </a:solidFill>
                <a:latin typeface="微软雅黑"/>
                <a:ea typeface="微软雅黑"/>
                <a:cs typeface="微软雅黑"/>
                <a:sym typeface="微软雅黑"/>
              </a:defRPr>
            </a:lvl1pPr>
          </a:lstStyle>
          <a:p>
            <a:r>
              <a:t>CONTENTS</a:t>
            </a:r>
          </a:p>
        </p:txBody>
      </p:sp>
      <p:sp>
        <p:nvSpPr>
          <p:cNvPr id="72" name="Shape 72"/>
          <p:cNvSpPr/>
          <p:nvPr/>
        </p:nvSpPr>
        <p:spPr>
          <a:xfrm>
            <a:off x="3821762" y="3300588"/>
            <a:ext cx="2839153"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0A74DA"/>
                </a:solidFill>
                <a:latin typeface="微软雅黑"/>
                <a:ea typeface="微软雅黑"/>
                <a:cs typeface="微软雅黑"/>
                <a:sym typeface="微软雅黑"/>
              </a:defRPr>
            </a:lvl1pPr>
          </a:lstStyle>
          <a:p>
            <a:r>
              <a:t>风控当前背景</a:t>
            </a:r>
          </a:p>
        </p:txBody>
      </p:sp>
      <p:sp>
        <p:nvSpPr>
          <p:cNvPr id="73" name="Shape 73"/>
          <p:cNvSpPr/>
          <p:nvPr/>
        </p:nvSpPr>
        <p:spPr>
          <a:xfrm>
            <a:off x="3926859" y="3739170"/>
            <a:ext cx="3209545" cy="1"/>
          </a:xfrm>
          <a:prstGeom prst="line">
            <a:avLst/>
          </a:prstGeom>
          <a:ln w="6350">
            <a:solidFill>
              <a:srgbClr val="D9D9D9"/>
            </a:solidFill>
            <a:miter/>
          </a:ln>
        </p:spPr>
        <p:txBody>
          <a:bodyPr lIns="45719" rIns="45719"/>
          <a:lstStyle/>
          <a:p>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p:nvPr/>
        </p:nvSpPr>
        <p:spPr>
          <a:xfrm>
            <a:off x="291342" y="63064"/>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76" name="Shape 76"/>
          <p:cNvSpPr/>
          <p:nvPr/>
        </p:nvSpPr>
        <p:spPr>
          <a:xfrm>
            <a:off x="487585" y="93205"/>
            <a:ext cx="3472185"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Microsoft YaHei"/>
                <a:ea typeface="Microsoft YaHei"/>
                <a:cs typeface="Microsoft YaHei"/>
                <a:sym typeface="Microsoft YaHei"/>
              </a:defRPr>
            </a:lvl1pPr>
          </a:lstStyle>
          <a:p>
            <a:r>
              <a:t>风控背景</a:t>
            </a:r>
          </a:p>
        </p:txBody>
      </p:sp>
      <p:sp>
        <p:nvSpPr>
          <p:cNvPr id="77" name="Shape 77"/>
          <p:cNvSpPr/>
          <p:nvPr/>
        </p:nvSpPr>
        <p:spPr>
          <a:xfrm>
            <a:off x="5839850" y="408399"/>
            <a:ext cx="6352151" cy="1"/>
          </a:xfrm>
          <a:prstGeom prst="line">
            <a:avLst/>
          </a:prstGeom>
          <a:ln w="6350">
            <a:solidFill>
              <a:srgbClr val="D9D9D9"/>
            </a:solidFill>
            <a:miter/>
          </a:ln>
        </p:spPr>
        <p:txBody>
          <a:bodyPr lIns="45719" rIns="45719"/>
          <a:lstStyle/>
          <a:p>
            <a:endParaRPr/>
          </a:p>
        </p:txBody>
      </p:sp>
      <p:sp>
        <p:nvSpPr>
          <p:cNvPr id="78" name="Shape 78"/>
          <p:cNvSpPr/>
          <p:nvPr/>
        </p:nvSpPr>
        <p:spPr>
          <a:xfrm>
            <a:off x="332575" y="3476926"/>
            <a:ext cx="13233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1D96E1"/>
                </a:solidFill>
                <a:latin typeface="Microsoft YaHei"/>
                <a:ea typeface="Microsoft YaHei"/>
                <a:cs typeface="Microsoft YaHei"/>
                <a:sym typeface="Microsoft YaHei"/>
              </a:defRPr>
            </a:lvl1pPr>
          </a:lstStyle>
          <a:p>
            <a:r>
              <a:t>还款能力评估</a:t>
            </a:r>
          </a:p>
        </p:txBody>
      </p:sp>
      <p:sp>
        <p:nvSpPr>
          <p:cNvPr id="79" name="Shape 79"/>
          <p:cNvSpPr/>
          <p:nvPr/>
        </p:nvSpPr>
        <p:spPr>
          <a:xfrm>
            <a:off x="1804612" y="3481516"/>
            <a:ext cx="13233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F4933C"/>
                </a:solidFill>
                <a:latin typeface="Microsoft YaHei"/>
                <a:ea typeface="Microsoft YaHei"/>
                <a:cs typeface="Microsoft YaHei"/>
                <a:sym typeface="Microsoft YaHei"/>
              </a:defRPr>
            </a:lvl1pPr>
          </a:lstStyle>
          <a:p>
            <a:r>
              <a:t>还款意愿评估</a:t>
            </a:r>
          </a:p>
        </p:txBody>
      </p:sp>
      <p:sp>
        <p:nvSpPr>
          <p:cNvPr id="80" name="Shape 80"/>
          <p:cNvSpPr/>
          <p:nvPr/>
        </p:nvSpPr>
        <p:spPr>
          <a:xfrm>
            <a:off x="404057" y="4934715"/>
            <a:ext cx="1170941" cy="3454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信用评估模型</a:t>
            </a:r>
          </a:p>
        </p:txBody>
      </p:sp>
      <p:sp>
        <p:nvSpPr>
          <p:cNvPr id="81" name="Shape 81"/>
          <p:cNvSpPr/>
          <p:nvPr/>
        </p:nvSpPr>
        <p:spPr>
          <a:xfrm>
            <a:off x="1971325" y="4934715"/>
            <a:ext cx="993141" cy="345441"/>
          </a:xfrm>
          <a:prstGeom prst="rect">
            <a:avLst/>
          </a:prstGeom>
          <a:solidFill>
            <a:srgbClr val="F4933C"/>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icrosoft YaHei"/>
                <a:ea typeface="Microsoft YaHei"/>
                <a:cs typeface="Microsoft YaHei"/>
                <a:sym typeface="Microsoft YaHei"/>
              </a:defRPr>
            </a:lvl1pPr>
          </a:lstStyle>
          <a:p>
            <a:r>
              <a:t>反欺诈模型</a:t>
            </a:r>
          </a:p>
        </p:txBody>
      </p:sp>
      <p:sp>
        <p:nvSpPr>
          <p:cNvPr id="82" name="Shape 82"/>
          <p:cNvSpPr/>
          <p:nvPr/>
        </p:nvSpPr>
        <p:spPr>
          <a:xfrm>
            <a:off x="4537155" y="4135820"/>
            <a:ext cx="713741" cy="307341"/>
          </a:xfrm>
          <a:prstGeom prst="rect">
            <a:avLst/>
          </a:prstGeom>
          <a:solidFill>
            <a:srgbClr val="00B0F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解释性好</a:t>
            </a:r>
          </a:p>
        </p:txBody>
      </p:sp>
      <p:sp>
        <p:nvSpPr>
          <p:cNvPr id="83" name="Shape 83"/>
          <p:cNvSpPr/>
          <p:nvPr/>
        </p:nvSpPr>
        <p:spPr>
          <a:xfrm>
            <a:off x="3974281" y="3783872"/>
            <a:ext cx="1872330" cy="1709450"/>
          </a:xfrm>
          <a:prstGeom prst="roundRect">
            <a:avLst>
              <a:gd name="adj" fmla="val 2852"/>
            </a:avLst>
          </a:prstGeom>
          <a:ln w="19050">
            <a:solidFill>
              <a:srgbClr val="D9D9D9"/>
            </a:solidFill>
            <a:prstDash val="sysDot"/>
            <a:bevel/>
          </a:ln>
        </p:spPr>
        <p:txBody>
          <a:bodyPr lIns="45719" rIns="45719" anchor="ctr"/>
          <a:lstStyle/>
          <a:p>
            <a:pPr algn="ctr">
              <a:defRPr sz="1600">
                <a:solidFill>
                  <a:srgbClr val="FFFFFF"/>
                </a:solidFill>
                <a:latin typeface="Microsoft YaHei"/>
                <a:ea typeface="Microsoft YaHei"/>
                <a:cs typeface="Microsoft YaHei"/>
                <a:sym typeface="Microsoft YaHei"/>
              </a:defRPr>
            </a:pPr>
            <a:endParaRPr/>
          </a:p>
        </p:txBody>
      </p:sp>
      <p:sp>
        <p:nvSpPr>
          <p:cNvPr id="84" name="Shape 84"/>
          <p:cNvSpPr/>
          <p:nvPr/>
        </p:nvSpPr>
        <p:spPr>
          <a:xfrm>
            <a:off x="4665395" y="3611881"/>
            <a:ext cx="459741" cy="3454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2B3E50"/>
                </a:solidFill>
                <a:latin typeface="Microsoft YaHei"/>
                <a:ea typeface="Microsoft YaHei"/>
                <a:cs typeface="Microsoft YaHei"/>
                <a:sym typeface="Microsoft YaHei"/>
              </a:defRPr>
            </a:lvl1pPr>
          </a:lstStyle>
          <a:p>
            <a:r>
              <a:t>优势</a:t>
            </a:r>
          </a:p>
        </p:txBody>
      </p:sp>
      <p:sp>
        <p:nvSpPr>
          <p:cNvPr id="85" name="Shape 85"/>
          <p:cNvSpPr/>
          <p:nvPr/>
        </p:nvSpPr>
        <p:spPr>
          <a:xfrm>
            <a:off x="4537155" y="4945872"/>
            <a:ext cx="713741" cy="307341"/>
          </a:xfrm>
          <a:prstGeom prst="rect">
            <a:avLst/>
          </a:prstGeom>
          <a:solidFill>
            <a:srgbClr val="00B0F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icrosoft YaHei"/>
                <a:ea typeface="Microsoft YaHei"/>
                <a:cs typeface="Microsoft YaHei"/>
                <a:sym typeface="Microsoft YaHei"/>
              </a:defRPr>
            </a:lvl1pPr>
          </a:lstStyle>
          <a:p>
            <a:r>
              <a:t>稳定性好</a:t>
            </a:r>
          </a:p>
        </p:txBody>
      </p:sp>
      <p:sp>
        <p:nvSpPr>
          <p:cNvPr id="86" name="Shape 86"/>
          <p:cNvSpPr/>
          <p:nvPr/>
        </p:nvSpPr>
        <p:spPr>
          <a:xfrm>
            <a:off x="6152903" y="4126827"/>
            <a:ext cx="2646877" cy="307341"/>
          </a:xfrm>
          <a:prstGeom prst="rect">
            <a:avLst/>
          </a:prstGeom>
          <a:solidFill>
            <a:srgbClr val="8497B0"/>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200">
                <a:solidFill>
                  <a:srgbClr val="FFFFFF"/>
                </a:solidFill>
                <a:latin typeface="Microsoft YaHei"/>
                <a:ea typeface="Microsoft YaHei"/>
                <a:cs typeface="Microsoft YaHei"/>
                <a:sym typeface="Microsoft YaHei"/>
              </a:defRPr>
            </a:lvl1pPr>
          </a:lstStyle>
          <a:p>
            <a:r>
              <a:t>对建模数据质量要求很高</a:t>
            </a:r>
          </a:p>
        </p:txBody>
      </p:sp>
      <p:sp>
        <p:nvSpPr>
          <p:cNvPr id="87" name="Shape 87"/>
          <p:cNvSpPr/>
          <p:nvPr/>
        </p:nvSpPr>
        <p:spPr>
          <a:xfrm>
            <a:off x="5900246" y="3774880"/>
            <a:ext cx="3089075" cy="1709450"/>
          </a:xfrm>
          <a:prstGeom prst="roundRect">
            <a:avLst>
              <a:gd name="adj" fmla="val 0"/>
            </a:avLst>
          </a:prstGeom>
          <a:ln w="19050">
            <a:solidFill>
              <a:srgbClr val="D9D9D9"/>
            </a:solidFill>
            <a:prstDash val="sysDot"/>
            <a:bevel/>
          </a:ln>
        </p:spPr>
        <p:txBody>
          <a:bodyPr lIns="45719" rIns="45719" anchor="ctr"/>
          <a:lstStyle/>
          <a:p>
            <a:pPr algn="ctr">
              <a:defRPr sz="1600">
                <a:solidFill>
                  <a:srgbClr val="FFFFFF"/>
                </a:solidFill>
                <a:latin typeface="Microsoft YaHei"/>
                <a:ea typeface="Microsoft YaHei"/>
                <a:cs typeface="Microsoft YaHei"/>
                <a:sym typeface="Microsoft YaHei"/>
              </a:defRPr>
            </a:pPr>
            <a:endParaRPr/>
          </a:p>
        </p:txBody>
      </p:sp>
      <p:sp>
        <p:nvSpPr>
          <p:cNvPr id="88" name="Shape 88"/>
          <p:cNvSpPr/>
          <p:nvPr/>
        </p:nvSpPr>
        <p:spPr>
          <a:xfrm>
            <a:off x="7204471" y="3606351"/>
            <a:ext cx="459741" cy="3454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2B3E50"/>
                </a:solidFill>
                <a:latin typeface="Microsoft YaHei"/>
                <a:ea typeface="Microsoft YaHei"/>
                <a:cs typeface="Microsoft YaHei"/>
                <a:sym typeface="Microsoft YaHei"/>
              </a:defRPr>
            </a:lvl1pPr>
          </a:lstStyle>
          <a:p>
            <a:r>
              <a:t>不足</a:t>
            </a:r>
          </a:p>
        </p:txBody>
      </p:sp>
      <p:sp>
        <p:nvSpPr>
          <p:cNvPr id="89" name="Shape 89"/>
          <p:cNvSpPr/>
          <p:nvPr/>
        </p:nvSpPr>
        <p:spPr>
          <a:xfrm>
            <a:off x="6205072" y="4936878"/>
            <a:ext cx="2542541" cy="307341"/>
          </a:xfrm>
          <a:prstGeom prst="rect">
            <a:avLst/>
          </a:prstGeom>
          <a:solidFill>
            <a:srgbClr val="8497B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200">
                <a:solidFill>
                  <a:srgbClr val="FFFFFF"/>
                </a:solidFill>
                <a:latin typeface="Microsoft YaHei"/>
                <a:ea typeface="Microsoft YaHei"/>
                <a:cs typeface="Microsoft YaHei"/>
                <a:sym typeface="Microsoft YaHei"/>
              </a:defRPr>
            </a:lvl1pPr>
          </a:lstStyle>
          <a:p>
            <a:r>
              <a:t>不符合正态分布的数据集上效果不好</a:t>
            </a:r>
          </a:p>
        </p:txBody>
      </p:sp>
      <p:sp>
        <p:nvSpPr>
          <p:cNvPr id="90" name="Shape 90"/>
          <p:cNvSpPr/>
          <p:nvPr/>
        </p:nvSpPr>
        <p:spPr>
          <a:xfrm>
            <a:off x="6205070" y="4521444"/>
            <a:ext cx="2542541" cy="307341"/>
          </a:xfrm>
          <a:prstGeom prst="rect">
            <a:avLst/>
          </a:prstGeom>
          <a:solidFill>
            <a:srgbClr val="8497B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200">
                <a:solidFill>
                  <a:srgbClr val="FFFFFF"/>
                </a:solidFill>
                <a:latin typeface="Microsoft YaHei"/>
                <a:ea typeface="Microsoft YaHei"/>
                <a:cs typeface="Microsoft YaHei"/>
                <a:sym typeface="Microsoft YaHei"/>
              </a:defRPr>
            </a:lvl1pPr>
          </a:lstStyle>
          <a:p>
            <a:r>
              <a:t>特征工程对建模人员的经验要求很高</a:t>
            </a:r>
          </a:p>
        </p:txBody>
      </p:sp>
      <p:pic>
        <p:nvPicPr>
          <p:cNvPr id="91" name="image7.pdf"/>
          <p:cNvPicPr>
            <a:picLocks noChangeAspect="1"/>
          </p:cNvPicPr>
          <p:nvPr/>
        </p:nvPicPr>
        <p:blipFill>
          <a:blip r:embed="rId2">
            <a:extLst/>
          </a:blip>
          <a:stretch>
            <a:fillRect/>
          </a:stretch>
        </p:blipFill>
        <p:spPr>
          <a:xfrm rot="16200000" flipH="1" flipV="1">
            <a:off x="918145" y="4295395"/>
            <a:ext cx="239111" cy="159408"/>
          </a:xfrm>
          <a:prstGeom prst="rect">
            <a:avLst/>
          </a:prstGeom>
          <a:ln w="12700">
            <a:miter lim="400000"/>
          </a:ln>
        </p:spPr>
      </p:pic>
      <p:pic>
        <p:nvPicPr>
          <p:cNvPr id="92" name="image8.pdf"/>
          <p:cNvPicPr>
            <a:picLocks noChangeAspect="1"/>
          </p:cNvPicPr>
          <p:nvPr/>
        </p:nvPicPr>
        <p:blipFill>
          <a:blip r:embed="rId3">
            <a:extLst/>
          </a:blip>
          <a:stretch>
            <a:fillRect/>
          </a:stretch>
        </p:blipFill>
        <p:spPr>
          <a:xfrm>
            <a:off x="795894" y="2813324"/>
            <a:ext cx="483617" cy="483618"/>
          </a:xfrm>
          <a:prstGeom prst="rect">
            <a:avLst/>
          </a:prstGeom>
          <a:ln w="12700">
            <a:miter lim="400000"/>
          </a:ln>
        </p:spPr>
      </p:pic>
      <p:pic>
        <p:nvPicPr>
          <p:cNvPr id="93" name="image9.pdf"/>
          <p:cNvPicPr>
            <a:picLocks noChangeAspect="1"/>
          </p:cNvPicPr>
          <p:nvPr/>
        </p:nvPicPr>
        <p:blipFill>
          <a:blip r:embed="rId4">
            <a:extLst/>
          </a:blip>
          <a:stretch>
            <a:fillRect/>
          </a:stretch>
        </p:blipFill>
        <p:spPr>
          <a:xfrm>
            <a:off x="2270691" y="2807621"/>
            <a:ext cx="483617" cy="483617"/>
          </a:xfrm>
          <a:prstGeom prst="rect">
            <a:avLst/>
          </a:prstGeom>
          <a:ln w="12700">
            <a:miter lim="400000"/>
          </a:ln>
        </p:spPr>
      </p:pic>
      <p:pic>
        <p:nvPicPr>
          <p:cNvPr id="94" name="image10.pdf"/>
          <p:cNvPicPr>
            <a:picLocks noChangeAspect="1"/>
          </p:cNvPicPr>
          <p:nvPr/>
        </p:nvPicPr>
        <p:blipFill>
          <a:blip r:embed="rId5">
            <a:extLst/>
          </a:blip>
          <a:stretch>
            <a:fillRect/>
          </a:stretch>
        </p:blipFill>
        <p:spPr>
          <a:xfrm rot="5400000">
            <a:off x="2365863" y="4296193"/>
            <a:ext cx="246493" cy="164329"/>
          </a:xfrm>
          <a:prstGeom prst="rect">
            <a:avLst/>
          </a:prstGeom>
          <a:ln w="12700">
            <a:miter lim="400000"/>
          </a:ln>
        </p:spPr>
      </p:pic>
      <p:sp>
        <p:nvSpPr>
          <p:cNvPr id="95" name="Shape 95"/>
          <p:cNvSpPr/>
          <p:nvPr/>
        </p:nvSpPr>
        <p:spPr>
          <a:xfrm>
            <a:off x="6564955" y="2390512"/>
            <a:ext cx="1279031" cy="307341"/>
          </a:xfrm>
          <a:prstGeom prst="rect">
            <a:avLst/>
          </a:prstGeom>
          <a:solidFill>
            <a:srgbClr val="8497B0"/>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FFFFFF"/>
                </a:solidFill>
                <a:latin typeface="Microsoft YaHei"/>
                <a:ea typeface="Microsoft YaHei"/>
                <a:cs typeface="Microsoft YaHei"/>
                <a:sym typeface="Microsoft YaHei"/>
              </a:defRPr>
            </a:lvl1pPr>
          </a:lstStyle>
          <a:p>
            <a:r>
              <a:t>冷启动、效率低</a:t>
            </a:r>
          </a:p>
        </p:txBody>
      </p:sp>
      <p:sp>
        <p:nvSpPr>
          <p:cNvPr id="96" name="Shape 96"/>
          <p:cNvSpPr/>
          <p:nvPr/>
        </p:nvSpPr>
        <p:spPr>
          <a:xfrm>
            <a:off x="5863626" y="1543218"/>
            <a:ext cx="916941" cy="370841"/>
          </a:xfrm>
          <a:prstGeom prst="rect">
            <a:avLst/>
          </a:prstGeom>
          <a:solidFill>
            <a:srgbClr val="2B3E5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FFFFFF"/>
                </a:solidFill>
                <a:latin typeface="Microsoft YaHei"/>
                <a:ea typeface="Microsoft YaHei"/>
                <a:cs typeface="Microsoft YaHei"/>
                <a:sym typeface="Microsoft YaHei"/>
              </a:defRPr>
            </a:lvl1pPr>
          </a:lstStyle>
          <a:p>
            <a:r>
              <a:t>解决方案</a:t>
            </a:r>
          </a:p>
        </p:txBody>
      </p:sp>
      <p:sp>
        <p:nvSpPr>
          <p:cNvPr id="97" name="Shape 97"/>
          <p:cNvSpPr/>
          <p:nvPr/>
        </p:nvSpPr>
        <p:spPr>
          <a:xfrm>
            <a:off x="1218274" y="1543218"/>
            <a:ext cx="916941" cy="370841"/>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FFFFFF"/>
                </a:solidFill>
                <a:latin typeface="Microsoft YaHei"/>
                <a:ea typeface="Microsoft YaHei"/>
                <a:cs typeface="Microsoft YaHei"/>
                <a:sym typeface="Microsoft YaHei"/>
              </a:defRPr>
            </a:lvl1pPr>
          </a:lstStyle>
          <a:p>
            <a:r>
              <a:t>行业痛点</a:t>
            </a:r>
          </a:p>
        </p:txBody>
      </p:sp>
      <p:sp>
        <p:nvSpPr>
          <p:cNvPr id="98" name="Shape 98"/>
          <p:cNvSpPr/>
          <p:nvPr/>
        </p:nvSpPr>
        <p:spPr>
          <a:xfrm>
            <a:off x="3860815" y="2379558"/>
            <a:ext cx="2247724"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a:solidFill>
                  <a:srgbClr val="0A74DA"/>
                </a:solidFill>
                <a:latin typeface="Microsoft YaHei"/>
                <a:ea typeface="Microsoft YaHei"/>
                <a:cs typeface="Microsoft YaHei"/>
                <a:sym typeface="Microsoft YaHei"/>
              </a:defRPr>
            </a:pPr>
            <a:r>
              <a:t>专家系统AHP（从无到有）</a:t>
            </a:r>
          </a:p>
        </p:txBody>
      </p:sp>
      <p:sp>
        <p:nvSpPr>
          <p:cNvPr id="99" name="Shape 99"/>
          <p:cNvSpPr/>
          <p:nvPr/>
        </p:nvSpPr>
        <p:spPr>
          <a:xfrm>
            <a:off x="3871386" y="3179293"/>
            <a:ext cx="27711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0A74DA"/>
                </a:solidFill>
                <a:latin typeface="Microsoft YaHei"/>
                <a:ea typeface="Microsoft YaHei"/>
                <a:cs typeface="Microsoft YaHei"/>
                <a:sym typeface="Microsoft YaHei"/>
              </a:defRPr>
            </a:lvl1pPr>
          </a:lstStyle>
          <a:p>
            <a:r>
              <a:t>传统评分卡（数据维度低、稳定）</a:t>
            </a:r>
          </a:p>
        </p:txBody>
      </p:sp>
      <p:sp>
        <p:nvSpPr>
          <p:cNvPr id="100" name="Shape 100"/>
          <p:cNvSpPr/>
          <p:nvPr/>
        </p:nvSpPr>
        <p:spPr>
          <a:xfrm>
            <a:off x="3871386" y="5874077"/>
            <a:ext cx="27711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0A74DA"/>
                </a:solidFill>
                <a:latin typeface="Microsoft YaHei"/>
                <a:ea typeface="Microsoft YaHei"/>
                <a:cs typeface="Microsoft YaHei"/>
                <a:sym typeface="Microsoft YaHei"/>
              </a:defRPr>
            </a:lvl1pPr>
          </a:lstStyle>
          <a:p>
            <a:r>
              <a:t>大数据风控（数据维度高、稀疏）</a:t>
            </a:r>
          </a:p>
        </p:txBody>
      </p:sp>
      <p:sp>
        <p:nvSpPr>
          <p:cNvPr id="101" name="Shape 101"/>
          <p:cNvSpPr/>
          <p:nvPr/>
        </p:nvSpPr>
        <p:spPr>
          <a:xfrm flipH="1">
            <a:off x="3589506" y="954875"/>
            <a:ext cx="1" cy="5544766"/>
          </a:xfrm>
          <a:prstGeom prst="line">
            <a:avLst/>
          </a:prstGeom>
          <a:ln w="6350">
            <a:solidFill>
              <a:schemeClr val="bg1">
                <a:lumMod val="75000"/>
              </a:schemeClr>
            </a:solidFill>
            <a:miter/>
          </a:ln>
        </p:spPr>
        <p:txBody>
          <a:bodyPr lIns="45719" rIns="45719"/>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p:nvPr/>
        </p:nvSpPr>
        <p:spPr>
          <a:xfrm>
            <a:off x="291342" y="63063"/>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104" name="Shape 104"/>
          <p:cNvSpPr/>
          <p:nvPr/>
        </p:nvSpPr>
        <p:spPr>
          <a:xfrm>
            <a:off x="487585" y="93204"/>
            <a:ext cx="347218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微软雅黑"/>
                <a:ea typeface="微软雅黑"/>
                <a:cs typeface="微软雅黑"/>
                <a:sym typeface="微软雅黑"/>
              </a:defRPr>
            </a:lvl1pPr>
          </a:lstStyle>
          <a:p>
            <a:r>
              <a:t>风控背景</a:t>
            </a:r>
          </a:p>
        </p:txBody>
      </p:sp>
      <p:sp>
        <p:nvSpPr>
          <p:cNvPr id="105" name="Shape 105"/>
          <p:cNvSpPr/>
          <p:nvPr/>
        </p:nvSpPr>
        <p:spPr>
          <a:xfrm flipH="1">
            <a:off x="4382160" y="2085233"/>
            <a:ext cx="173" cy="3286946"/>
          </a:xfrm>
          <a:prstGeom prst="line">
            <a:avLst/>
          </a:prstGeom>
          <a:ln w="6350">
            <a:solidFill>
              <a:srgbClr val="D9D9D9"/>
            </a:solidFill>
            <a:miter/>
          </a:ln>
        </p:spPr>
        <p:txBody>
          <a:bodyPr lIns="45719" rIns="45719"/>
          <a:lstStyle/>
          <a:p>
            <a:endParaRPr/>
          </a:p>
        </p:txBody>
      </p:sp>
      <p:sp>
        <p:nvSpPr>
          <p:cNvPr id="106" name="Shape 106"/>
          <p:cNvSpPr/>
          <p:nvPr/>
        </p:nvSpPr>
        <p:spPr>
          <a:xfrm>
            <a:off x="103001" y="3148450"/>
            <a:ext cx="3775394" cy="3708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latin typeface="Microsoft YaHei"/>
                <a:ea typeface="Microsoft YaHei"/>
                <a:cs typeface="Microsoft YaHei"/>
                <a:sym typeface="Microsoft YaHei"/>
              </a:defRPr>
            </a:lvl1pPr>
          </a:lstStyle>
          <a:p>
            <a:r>
              <a:t>为什么要采用大数据</a:t>
            </a:r>
          </a:p>
        </p:txBody>
      </p:sp>
      <p:sp>
        <p:nvSpPr>
          <p:cNvPr id="107" name="Shape 107"/>
          <p:cNvSpPr/>
          <p:nvPr/>
        </p:nvSpPr>
        <p:spPr>
          <a:xfrm>
            <a:off x="4886442" y="3145138"/>
            <a:ext cx="3775393" cy="370841"/>
          </a:xfrm>
          <a:prstGeom prst="rect">
            <a:avLst/>
          </a:prstGeom>
          <a:solidFill>
            <a:srgbClr val="F4933C"/>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latin typeface="Microsoft YaHei"/>
                <a:ea typeface="Microsoft YaHei"/>
                <a:cs typeface="Microsoft YaHei"/>
                <a:sym typeface="Microsoft YaHei"/>
              </a:defRPr>
            </a:lvl1pPr>
          </a:lstStyle>
          <a:p>
            <a:r>
              <a:t>为什么要应用其他机器学习方法</a:t>
            </a:r>
          </a:p>
        </p:txBody>
      </p:sp>
      <p:sp>
        <p:nvSpPr>
          <p:cNvPr id="108" name="Shape 108"/>
          <p:cNvSpPr/>
          <p:nvPr/>
        </p:nvSpPr>
        <p:spPr>
          <a:xfrm>
            <a:off x="102999" y="3732017"/>
            <a:ext cx="3641463"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250000"/>
              </a:lnSpc>
              <a:defRPr sz="1600">
                <a:solidFill>
                  <a:srgbClr val="2B3E50"/>
                </a:solidFill>
                <a:latin typeface="Microsoft YaHei"/>
                <a:ea typeface="Microsoft YaHei"/>
                <a:cs typeface="Microsoft YaHei"/>
                <a:sym typeface="Microsoft YaHei"/>
              </a:defRPr>
            </a:pPr>
            <a:r>
              <a:t>国内信用体系建设不足</a:t>
            </a:r>
          </a:p>
          <a:p>
            <a:pPr algn="ctr">
              <a:lnSpc>
                <a:spcPct val="250000"/>
              </a:lnSpc>
              <a:defRPr sz="1600">
                <a:solidFill>
                  <a:srgbClr val="2B3E50"/>
                </a:solidFill>
                <a:latin typeface="Microsoft YaHei"/>
                <a:ea typeface="Microsoft YaHei"/>
                <a:cs typeface="Microsoft YaHei"/>
                <a:sym typeface="Microsoft YaHei"/>
              </a:defRPr>
            </a:pPr>
            <a:r>
              <a:t>信贷场景冷启动</a:t>
            </a:r>
          </a:p>
          <a:p>
            <a:pPr algn="ctr">
              <a:lnSpc>
                <a:spcPct val="250000"/>
              </a:lnSpc>
              <a:defRPr sz="1600">
                <a:solidFill>
                  <a:srgbClr val="2B3E50"/>
                </a:solidFill>
                <a:latin typeface="Microsoft YaHei"/>
                <a:ea typeface="Microsoft YaHei"/>
                <a:cs typeface="Microsoft YaHei"/>
                <a:sym typeface="Microsoft YaHei"/>
              </a:defRPr>
            </a:pPr>
            <a:r>
              <a:t>内部信息不充分</a:t>
            </a:r>
          </a:p>
        </p:txBody>
      </p:sp>
      <p:sp>
        <p:nvSpPr>
          <p:cNvPr id="109" name="Shape 109"/>
          <p:cNvSpPr/>
          <p:nvPr/>
        </p:nvSpPr>
        <p:spPr>
          <a:xfrm>
            <a:off x="4731418" y="3728706"/>
            <a:ext cx="4085438" cy="204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200000"/>
              </a:lnSpc>
              <a:defRPr sz="1600">
                <a:solidFill>
                  <a:srgbClr val="2B3E50"/>
                </a:solidFill>
                <a:latin typeface="Microsoft YaHei"/>
                <a:ea typeface="Microsoft YaHei"/>
                <a:cs typeface="Microsoft YaHei"/>
                <a:sym typeface="Microsoft YaHei"/>
              </a:defRPr>
            </a:pPr>
            <a:r>
              <a:t>数据稀疏性</a:t>
            </a:r>
          </a:p>
          <a:p>
            <a:pPr algn="ctr">
              <a:lnSpc>
                <a:spcPct val="200000"/>
              </a:lnSpc>
              <a:defRPr sz="1600">
                <a:solidFill>
                  <a:srgbClr val="2B3E50"/>
                </a:solidFill>
                <a:latin typeface="Microsoft YaHei"/>
                <a:ea typeface="Microsoft YaHei"/>
                <a:cs typeface="Microsoft YaHei"/>
                <a:sym typeface="Microsoft YaHei"/>
              </a:defRPr>
            </a:pPr>
            <a:r>
              <a:t>特征更多是弱变量</a:t>
            </a:r>
          </a:p>
          <a:p>
            <a:pPr algn="ctr">
              <a:lnSpc>
                <a:spcPct val="200000"/>
              </a:lnSpc>
              <a:defRPr sz="1600">
                <a:solidFill>
                  <a:srgbClr val="2B3E50"/>
                </a:solidFill>
                <a:latin typeface="Microsoft YaHei"/>
                <a:ea typeface="Microsoft YaHei"/>
                <a:cs typeface="Microsoft YaHei"/>
                <a:sym typeface="Microsoft YaHei"/>
              </a:defRPr>
            </a:pPr>
            <a:r>
              <a:t>简化特征工程</a:t>
            </a:r>
          </a:p>
          <a:p>
            <a:pPr algn="ctr">
              <a:lnSpc>
                <a:spcPct val="200000"/>
              </a:lnSpc>
              <a:defRPr sz="1600">
                <a:solidFill>
                  <a:srgbClr val="2B3E50"/>
                </a:solidFill>
                <a:latin typeface="Microsoft YaHei"/>
                <a:ea typeface="Microsoft YaHei"/>
                <a:cs typeface="Microsoft YaHei"/>
                <a:sym typeface="Microsoft YaHei"/>
              </a:defRPr>
            </a:pPr>
            <a:r>
              <a:t>非线方法优化决策面</a:t>
            </a:r>
          </a:p>
        </p:txBody>
      </p:sp>
      <p:pic>
        <p:nvPicPr>
          <p:cNvPr id="110" name="image11.pdf"/>
          <p:cNvPicPr>
            <a:picLocks noChangeAspect="1"/>
          </p:cNvPicPr>
          <p:nvPr/>
        </p:nvPicPr>
        <p:blipFill>
          <a:blip r:embed="rId2">
            <a:extLst/>
          </a:blip>
          <a:stretch>
            <a:fillRect/>
          </a:stretch>
        </p:blipFill>
        <p:spPr>
          <a:xfrm>
            <a:off x="1530846" y="2162275"/>
            <a:ext cx="785770" cy="617976"/>
          </a:xfrm>
          <a:prstGeom prst="rect">
            <a:avLst/>
          </a:prstGeom>
          <a:ln w="12700">
            <a:miter lim="400000"/>
          </a:ln>
        </p:spPr>
      </p:pic>
      <p:pic>
        <p:nvPicPr>
          <p:cNvPr id="111" name="image12.pdf"/>
          <p:cNvPicPr>
            <a:picLocks noChangeAspect="1"/>
          </p:cNvPicPr>
          <p:nvPr/>
        </p:nvPicPr>
        <p:blipFill>
          <a:blip r:embed="rId3">
            <a:extLst/>
          </a:blip>
          <a:stretch>
            <a:fillRect/>
          </a:stretch>
        </p:blipFill>
        <p:spPr>
          <a:xfrm>
            <a:off x="6394212" y="2050033"/>
            <a:ext cx="759851" cy="83583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p:nvPr/>
        </p:nvSpPr>
        <p:spPr>
          <a:xfrm>
            <a:off x="1174242" y="2637158"/>
            <a:ext cx="1786147" cy="2202024"/>
          </a:xfrm>
          <a:prstGeom prst="rect">
            <a:avLst/>
          </a:prstGeom>
          <a:solidFill>
            <a:srgbClr val="0A74DA"/>
          </a:solidFill>
          <a:ln w="12700">
            <a:solidFill>
              <a:srgbClr val="0A74DA"/>
            </a:solidFill>
            <a:miter/>
          </a:ln>
        </p:spPr>
        <p:txBody>
          <a:bodyPr lIns="45719" rIns="45719" anchor="ctr"/>
          <a:lstStyle/>
          <a:p>
            <a:pPr algn="ctr">
              <a:defRPr>
                <a:solidFill>
                  <a:srgbClr val="FFFFFF"/>
                </a:solidFill>
              </a:defRPr>
            </a:pPr>
            <a:endParaRPr/>
          </a:p>
        </p:txBody>
      </p:sp>
      <p:sp>
        <p:nvSpPr>
          <p:cNvPr id="114" name="Shape 114"/>
          <p:cNvSpPr/>
          <p:nvPr/>
        </p:nvSpPr>
        <p:spPr>
          <a:xfrm>
            <a:off x="856513" y="2384244"/>
            <a:ext cx="1786148" cy="2202024"/>
          </a:xfrm>
          <a:prstGeom prst="rect">
            <a:avLst/>
          </a:prstGeom>
          <a:solidFill>
            <a:srgbClr val="FFFFFF"/>
          </a:solidFill>
          <a:ln w="12700">
            <a:solidFill>
              <a:srgbClr val="0A74DA"/>
            </a:solidFill>
            <a:miter/>
          </a:ln>
        </p:spPr>
        <p:txBody>
          <a:bodyPr lIns="45719" rIns="45719" anchor="ctr"/>
          <a:lstStyle/>
          <a:p>
            <a:pPr algn="ctr">
              <a:defRPr>
                <a:solidFill>
                  <a:srgbClr val="FFFFFF"/>
                </a:solidFill>
              </a:defRPr>
            </a:pPr>
            <a:endParaRPr/>
          </a:p>
        </p:txBody>
      </p:sp>
      <p:sp>
        <p:nvSpPr>
          <p:cNvPr id="115" name="Shape 115"/>
          <p:cNvSpPr/>
          <p:nvPr/>
        </p:nvSpPr>
        <p:spPr>
          <a:xfrm>
            <a:off x="606586" y="3231339"/>
            <a:ext cx="22860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50000"/>
              </a:lnSpc>
              <a:defRPr>
                <a:solidFill>
                  <a:srgbClr val="0A74DA"/>
                </a:solidFill>
                <a:latin typeface="微软雅黑"/>
                <a:ea typeface="微软雅黑"/>
                <a:cs typeface="微软雅黑"/>
                <a:sym typeface="微软雅黑"/>
              </a:defRPr>
            </a:lvl1pPr>
          </a:lstStyle>
          <a:p>
            <a:r>
              <a:t>CONTENTS</a:t>
            </a:r>
          </a:p>
        </p:txBody>
      </p:sp>
      <p:sp>
        <p:nvSpPr>
          <p:cNvPr id="116" name="Shape 116"/>
          <p:cNvSpPr/>
          <p:nvPr/>
        </p:nvSpPr>
        <p:spPr>
          <a:xfrm>
            <a:off x="3627206" y="3300588"/>
            <a:ext cx="2839153"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0A74DA"/>
                </a:solidFill>
                <a:latin typeface="微软雅黑"/>
                <a:ea typeface="微软雅黑"/>
                <a:cs typeface="微软雅黑"/>
                <a:sym typeface="微软雅黑"/>
              </a:defRPr>
            </a:lvl1pPr>
          </a:lstStyle>
          <a:p>
            <a:r>
              <a:t>卧龙大数据风控解决方案</a:t>
            </a:r>
          </a:p>
        </p:txBody>
      </p:sp>
      <p:sp>
        <p:nvSpPr>
          <p:cNvPr id="117" name="Shape 117"/>
          <p:cNvSpPr/>
          <p:nvPr/>
        </p:nvSpPr>
        <p:spPr>
          <a:xfrm>
            <a:off x="3732302" y="3739170"/>
            <a:ext cx="3209545" cy="1"/>
          </a:xfrm>
          <a:prstGeom prst="line">
            <a:avLst/>
          </a:prstGeom>
          <a:ln w="6350">
            <a:solidFill>
              <a:srgbClr val="D9D9D9"/>
            </a:solidFill>
            <a:miter/>
          </a:ln>
        </p:spPr>
        <p:txBody>
          <a:bodyPr lIns="45719" rIns="45719"/>
          <a:lstStyle/>
          <a:p>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91342" y="53338"/>
            <a:ext cx="58367" cy="398836"/>
          </a:xfrm>
          <a:prstGeom prst="rect">
            <a:avLst/>
          </a:prstGeom>
          <a:solidFill>
            <a:srgbClr val="1D96E1"/>
          </a:solidFill>
          <a:ln w="12700">
            <a:miter lim="400000"/>
          </a:ln>
        </p:spPr>
        <p:txBody>
          <a:bodyPr lIns="45719" rIns="45719" anchor="ctr"/>
          <a:lstStyle/>
          <a:p>
            <a:pPr algn="ctr">
              <a:defRPr>
                <a:solidFill>
                  <a:srgbClr val="FFFFFF"/>
                </a:solidFill>
                <a:latin typeface="Microsoft YaHei"/>
                <a:ea typeface="Microsoft YaHei"/>
                <a:cs typeface="Microsoft YaHei"/>
                <a:sym typeface="Microsoft YaHei"/>
              </a:defRPr>
            </a:pPr>
            <a:endParaRPr/>
          </a:p>
        </p:txBody>
      </p:sp>
      <p:sp>
        <p:nvSpPr>
          <p:cNvPr id="120" name="Shape 120"/>
          <p:cNvSpPr/>
          <p:nvPr/>
        </p:nvSpPr>
        <p:spPr>
          <a:xfrm>
            <a:off x="487585" y="83479"/>
            <a:ext cx="347218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2B3E50"/>
                </a:solidFill>
                <a:latin typeface="微软雅黑"/>
                <a:ea typeface="微软雅黑"/>
                <a:cs typeface="微软雅黑"/>
                <a:sym typeface="微软雅黑"/>
              </a:defRPr>
            </a:lvl1pPr>
          </a:lstStyle>
          <a:p>
            <a:r>
              <a:t>行业痛点</a:t>
            </a:r>
          </a:p>
        </p:txBody>
      </p:sp>
      <p:sp>
        <p:nvSpPr>
          <p:cNvPr id="121" name="Shape 121"/>
          <p:cNvSpPr/>
          <p:nvPr/>
        </p:nvSpPr>
        <p:spPr>
          <a:xfrm>
            <a:off x="998499" y="2498338"/>
            <a:ext cx="22377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2B3E50"/>
                </a:solidFill>
                <a:latin typeface="Microsoft YaHei"/>
                <a:ea typeface="Microsoft YaHei"/>
                <a:cs typeface="Microsoft YaHei"/>
                <a:sym typeface="Microsoft YaHei"/>
              </a:defRPr>
            </a:lvl1pPr>
          </a:lstStyle>
          <a:p>
            <a:r>
              <a:t>分析维度高、特征工程基本靠人</a:t>
            </a:r>
          </a:p>
        </p:txBody>
      </p:sp>
      <p:sp>
        <p:nvSpPr>
          <p:cNvPr id="122" name="Shape 122"/>
          <p:cNvSpPr/>
          <p:nvPr/>
        </p:nvSpPr>
        <p:spPr>
          <a:xfrm>
            <a:off x="998498" y="3477093"/>
            <a:ext cx="31521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50000"/>
              </a:lnSpc>
              <a:defRPr sz="1200">
                <a:solidFill>
                  <a:srgbClr val="2B3E50"/>
                </a:solidFill>
                <a:latin typeface="Microsoft YaHei"/>
                <a:ea typeface="Microsoft YaHei"/>
                <a:cs typeface="Microsoft YaHei"/>
                <a:sym typeface="Microsoft YaHei"/>
              </a:defRPr>
            </a:lvl1pPr>
          </a:lstStyle>
          <a:p>
            <a:r>
              <a:t>传统业务经验在新环境领域发挥不出专家优势</a:t>
            </a:r>
          </a:p>
        </p:txBody>
      </p:sp>
      <p:sp>
        <p:nvSpPr>
          <p:cNvPr id="123" name="Shape 123"/>
          <p:cNvSpPr/>
          <p:nvPr/>
        </p:nvSpPr>
        <p:spPr>
          <a:xfrm>
            <a:off x="998498" y="4548180"/>
            <a:ext cx="28473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50000"/>
              </a:lnSpc>
              <a:defRPr sz="1200">
                <a:solidFill>
                  <a:srgbClr val="2B3E50"/>
                </a:solidFill>
                <a:latin typeface="Microsoft YaHei"/>
                <a:ea typeface="Microsoft YaHei"/>
                <a:cs typeface="Microsoft YaHei"/>
                <a:sym typeface="Microsoft YaHei"/>
              </a:defRPr>
            </a:lvl1pPr>
          </a:lstStyle>
          <a:p>
            <a:r>
              <a:t>业务变化快，无法快速迭代建模应对风险</a:t>
            </a:r>
          </a:p>
        </p:txBody>
      </p:sp>
      <p:sp>
        <p:nvSpPr>
          <p:cNvPr id="124" name="Shape 124"/>
          <p:cNvSpPr/>
          <p:nvPr/>
        </p:nvSpPr>
        <p:spPr>
          <a:xfrm>
            <a:off x="4781004" y="3465063"/>
            <a:ext cx="1711602" cy="370841"/>
          </a:xfrm>
          <a:prstGeom prst="rect">
            <a:avLst/>
          </a:prstGeom>
          <a:solidFill>
            <a:srgbClr val="1D96E1"/>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latin typeface="Microsoft YaHei"/>
                <a:ea typeface="Microsoft YaHei"/>
                <a:cs typeface="Microsoft YaHei"/>
                <a:sym typeface="Microsoft YaHei"/>
              </a:defRPr>
            </a:lvl1pPr>
          </a:lstStyle>
          <a:p>
            <a:r>
              <a:t>卧龙解决方案</a:t>
            </a:r>
          </a:p>
        </p:txBody>
      </p:sp>
      <p:sp>
        <p:nvSpPr>
          <p:cNvPr id="125" name="Shape 125"/>
          <p:cNvSpPr/>
          <p:nvPr/>
        </p:nvSpPr>
        <p:spPr>
          <a:xfrm>
            <a:off x="6777226" y="2502521"/>
            <a:ext cx="1780541" cy="6311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150000"/>
              </a:lnSpc>
              <a:defRPr sz="1200">
                <a:solidFill>
                  <a:srgbClr val="2B3E50"/>
                </a:solidFill>
                <a:latin typeface="Microsoft YaHei"/>
                <a:ea typeface="Microsoft YaHei"/>
                <a:cs typeface="Microsoft YaHei"/>
                <a:sym typeface="Microsoft YaHei"/>
              </a:defRPr>
            </a:pPr>
            <a:r>
              <a:t>自动化穷举验证</a:t>
            </a:r>
          </a:p>
          <a:p>
            <a:pPr algn="ctr">
              <a:lnSpc>
                <a:spcPct val="150000"/>
              </a:lnSpc>
              <a:defRPr sz="1200">
                <a:solidFill>
                  <a:srgbClr val="2B3E50"/>
                </a:solidFill>
                <a:latin typeface="Microsoft YaHei"/>
                <a:ea typeface="Microsoft YaHei"/>
                <a:cs typeface="Microsoft YaHei"/>
                <a:sym typeface="Microsoft YaHei"/>
              </a:defRPr>
            </a:pPr>
            <a:r>
              <a:t>摆脱人力和业务经验壁垒</a:t>
            </a:r>
          </a:p>
        </p:txBody>
      </p:sp>
      <p:pic>
        <p:nvPicPr>
          <p:cNvPr id="126" name="image13.pdf"/>
          <p:cNvPicPr>
            <a:picLocks noChangeAspect="1"/>
          </p:cNvPicPr>
          <p:nvPr/>
        </p:nvPicPr>
        <p:blipFill>
          <a:blip r:embed="rId2">
            <a:extLst/>
          </a:blip>
          <a:stretch>
            <a:fillRect/>
          </a:stretch>
        </p:blipFill>
        <p:spPr>
          <a:xfrm>
            <a:off x="7401441" y="1744115"/>
            <a:ext cx="563711" cy="563711"/>
          </a:xfrm>
          <a:prstGeom prst="rect">
            <a:avLst/>
          </a:prstGeom>
          <a:ln w="12700">
            <a:miter lim="400000"/>
          </a:ln>
        </p:spPr>
      </p:pic>
      <p:sp>
        <p:nvSpPr>
          <p:cNvPr id="127" name="Shape 127"/>
          <p:cNvSpPr/>
          <p:nvPr/>
        </p:nvSpPr>
        <p:spPr>
          <a:xfrm>
            <a:off x="7115365" y="2311613"/>
            <a:ext cx="108204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solidFill>
                  <a:srgbClr val="1D96E1"/>
                </a:solidFill>
                <a:latin typeface="Microsoft YaHei"/>
                <a:ea typeface="Microsoft YaHei"/>
                <a:cs typeface="Microsoft YaHei"/>
                <a:sym typeface="Microsoft YaHei"/>
              </a:defRPr>
            </a:lvl1pPr>
          </a:lstStyle>
          <a:p>
            <a:r>
              <a:t>特征生成机器人</a:t>
            </a:r>
          </a:p>
        </p:txBody>
      </p:sp>
      <p:sp>
        <p:nvSpPr>
          <p:cNvPr id="128" name="Shape 128"/>
          <p:cNvSpPr/>
          <p:nvPr/>
        </p:nvSpPr>
        <p:spPr>
          <a:xfrm>
            <a:off x="6727111" y="4545598"/>
            <a:ext cx="1822882" cy="955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150000"/>
              </a:lnSpc>
              <a:defRPr sz="1200">
                <a:solidFill>
                  <a:srgbClr val="2B3E50"/>
                </a:solidFill>
                <a:latin typeface="Microsoft YaHei"/>
                <a:ea typeface="Microsoft YaHei"/>
                <a:cs typeface="Microsoft YaHei"/>
                <a:sym typeface="Microsoft YaHei"/>
              </a:defRPr>
            </a:pPr>
            <a:r>
              <a:t>快速检验特征适用度</a:t>
            </a:r>
          </a:p>
          <a:p>
            <a:pPr algn="ctr">
              <a:lnSpc>
                <a:spcPct val="150000"/>
              </a:lnSpc>
              <a:defRPr sz="1200">
                <a:solidFill>
                  <a:srgbClr val="2B3E50"/>
                </a:solidFill>
                <a:latin typeface="Microsoft YaHei"/>
                <a:ea typeface="Microsoft YaHei"/>
                <a:cs typeface="Microsoft YaHei"/>
                <a:sym typeface="Microsoft YaHei"/>
              </a:defRPr>
            </a:pPr>
            <a:r>
              <a:t>上百种机器学习算法集成</a:t>
            </a:r>
          </a:p>
          <a:p>
            <a:pPr algn="ctr">
              <a:lnSpc>
                <a:spcPct val="150000"/>
              </a:lnSpc>
              <a:defRPr sz="1200">
                <a:solidFill>
                  <a:srgbClr val="2B3E50"/>
                </a:solidFill>
                <a:latin typeface="Microsoft YaHei"/>
                <a:ea typeface="Microsoft YaHei"/>
                <a:cs typeface="Microsoft YaHei"/>
                <a:sym typeface="Microsoft YaHei"/>
              </a:defRPr>
            </a:pPr>
            <a:r>
              <a:t>保持模型稳定有效</a:t>
            </a:r>
          </a:p>
        </p:txBody>
      </p:sp>
      <p:sp>
        <p:nvSpPr>
          <p:cNvPr id="129" name="Shape 129"/>
          <p:cNvSpPr/>
          <p:nvPr/>
        </p:nvSpPr>
        <p:spPr>
          <a:xfrm>
            <a:off x="7086421" y="4322441"/>
            <a:ext cx="108204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solidFill>
                  <a:srgbClr val="1D96E1"/>
                </a:solidFill>
                <a:latin typeface="Microsoft YaHei"/>
                <a:ea typeface="Microsoft YaHei"/>
                <a:cs typeface="Microsoft YaHei"/>
                <a:sym typeface="Microsoft YaHei"/>
              </a:defRPr>
            </a:lvl1pPr>
          </a:lstStyle>
          <a:p>
            <a:r>
              <a:t>自动建模机器人</a:t>
            </a:r>
          </a:p>
        </p:txBody>
      </p:sp>
      <p:pic>
        <p:nvPicPr>
          <p:cNvPr id="130" name="image14.pdf"/>
          <p:cNvPicPr>
            <a:picLocks noChangeAspect="1"/>
          </p:cNvPicPr>
          <p:nvPr/>
        </p:nvPicPr>
        <p:blipFill>
          <a:blip r:embed="rId3">
            <a:extLst/>
          </a:blip>
          <a:stretch>
            <a:fillRect/>
          </a:stretch>
        </p:blipFill>
        <p:spPr>
          <a:xfrm>
            <a:off x="7401441" y="3730721"/>
            <a:ext cx="567002" cy="580344"/>
          </a:xfrm>
          <a:prstGeom prst="rect">
            <a:avLst/>
          </a:prstGeom>
          <a:ln w="12700">
            <a:miter lim="400000"/>
          </a:ln>
        </p:spPr>
      </p:pic>
      <p:sp>
        <p:nvSpPr>
          <p:cNvPr id="131" name="Shape 131"/>
          <p:cNvSpPr/>
          <p:nvPr/>
        </p:nvSpPr>
        <p:spPr>
          <a:xfrm>
            <a:off x="164013" y="1744115"/>
            <a:ext cx="4217907" cy="3773733"/>
          </a:xfrm>
          <a:prstGeom prst="roundRect">
            <a:avLst>
              <a:gd name="adj" fmla="val 2852"/>
            </a:avLst>
          </a:prstGeom>
          <a:ln w="19050">
            <a:solidFill>
              <a:srgbClr val="D9D9D9"/>
            </a:solidFill>
            <a:prstDash val="sysDot"/>
            <a:bevel/>
          </a:ln>
        </p:spPr>
        <p:txBody>
          <a:bodyPr lIns="45719" rIns="45719" anchor="ctr"/>
          <a:lstStyle/>
          <a:p>
            <a:pPr algn="ctr">
              <a:defRPr sz="1600">
                <a:solidFill>
                  <a:srgbClr val="FFFFFF"/>
                </a:solidFill>
                <a:latin typeface="Microsoft YaHei"/>
                <a:ea typeface="Microsoft YaHei"/>
                <a:cs typeface="Microsoft YaHei"/>
                <a:sym typeface="Microsoft YaHei"/>
              </a:defRPr>
            </a:pPr>
            <a:endParaRPr/>
          </a:p>
        </p:txBody>
      </p:sp>
      <p:sp>
        <p:nvSpPr>
          <p:cNvPr id="132" name="Shape 132"/>
          <p:cNvSpPr/>
          <p:nvPr/>
        </p:nvSpPr>
        <p:spPr>
          <a:xfrm>
            <a:off x="1512061" y="1590225"/>
            <a:ext cx="1515335" cy="345441"/>
          </a:xfrm>
          <a:prstGeom prst="rect">
            <a:avLst/>
          </a:prstGeom>
          <a:solidFill>
            <a:srgbClr val="2B3E50"/>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FFFFFF"/>
                </a:solidFill>
                <a:latin typeface="Microsoft YaHei"/>
                <a:ea typeface="Microsoft YaHei"/>
                <a:cs typeface="Microsoft YaHei"/>
                <a:sym typeface="Microsoft YaHei"/>
              </a:defRPr>
            </a:lvl1pPr>
          </a:lstStyle>
          <a:p>
            <a:r>
              <a:t>行业建模痛点</a:t>
            </a:r>
          </a:p>
        </p:txBody>
      </p:sp>
      <p:pic>
        <p:nvPicPr>
          <p:cNvPr id="133" name="image15.pdf"/>
          <p:cNvPicPr>
            <a:picLocks noChangeAspect="1"/>
          </p:cNvPicPr>
          <p:nvPr/>
        </p:nvPicPr>
        <p:blipFill>
          <a:blip r:embed="rId4">
            <a:extLst/>
          </a:blip>
          <a:stretch>
            <a:fillRect/>
          </a:stretch>
        </p:blipFill>
        <p:spPr>
          <a:xfrm>
            <a:off x="440582" y="2347456"/>
            <a:ext cx="471171" cy="578761"/>
          </a:xfrm>
          <a:prstGeom prst="rect">
            <a:avLst/>
          </a:prstGeom>
          <a:ln w="12700">
            <a:miter lim="400000"/>
          </a:ln>
        </p:spPr>
      </p:pic>
      <p:pic>
        <p:nvPicPr>
          <p:cNvPr id="134" name="image16.pdf"/>
          <p:cNvPicPr>
            <a:picLocks noChangeAspect="1"/>
          </p:cNvPicPr>
          <p:nvPr/>
        </p:nvPicPr>
        <p:blipFill>
          <a:blip r:embed="rId5">
            <a:extLst/>
          </a:blip>
          <a:stretch>
            <a:fillRect/>
          </a:stretch>
        </p:blipFill>
        <p:spPr>
          <a:xfrm>
            <a:off x="400082" y="3477093"/>
            <a:ext cx="511671" cy="352877"/>
          </a:xfrm>
          <a:prstGeom prst="rect">
            <a:avLst/>
          </a:prstGeom>
          <a:ln w="12700">
            <a:miter lim="400000"/>
          </a:ln>
        </p:spPr>
      </p:pic>
      <p:pic>
        <p:nvPicPr>
          <p:cNvPr id="135" name="image17.pdf"/>
          <p:cNvPicPr>
            <a:picLocks noChangeAspect="1"/>
          </p:cNvPicPr>
          <p:nvPr/>
        </p:nvPicPr>
        <p:blipFill>
          <a:blip r:embed="rId6">
            <a:extLst/>
          </a:blip>
          <a:stretch>
            <a:fillRect/>
          </a:stretch>
        </p:blipFill>
        <p:spPr>
          <a:xfrm>
            <a:off x="414816" y="4484951"/>
            <a:ext cx="494356" cy="432562"/>
          </a:xfrm>
          <a:prstGeom prst="rect">
            <a:avLst/>
          </a:prstGeom>
          <a:ln w="12700">
            <a:miter lim="400000"/>
          </a:ln>
        </p:spPr>
      </p:pic>
      <p:pic>
        <p:nvPicPr>
          <p:cNvPr id="136" name="image18.pdf"/>
          <p:cNvPicPr>
            <a:picLocks noChangeAspect="1"/>
          </p:cNvPicPr>
          <p:nvPr/>
        </p:nvPicPr>
        <p:blipFill>
          <a:blip r:embed="rId7">
            <a:extLst/>
          </a:blip>
          <a:stretch>
            <a:fillRect/>
          </a:stretch>
        </p:blipFill>
        <p:spPr>
          <a:xfrm>
            <a:off x="6473556" y="3463509"/>
            <a:ext cx="380035" cy="37727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TotalTime>
  <Words>1371</Words>
  <Application>Microsoft Macintosh PowerPoint</Application>
  <PresentationFormat>全屏显示(4:3)</PresentationFormat>
  <Paragraphs>494</Paragraphs>
  <Slides>38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38</vt:i4>
      </vt:variant>
    </vt:vector>
  </HeadingPairs>
  <TitlesOfParts>
    <vt:vector size="45" baseType="lpstr">
      <vt:lpstr>Calibri</vt:lpstr>
      <vt:lpstr>Calibri Light</vt:lpstr>
      <vt:lpstr>Microsoft YaHei</vt:lpstr>
      <vt:lpstr>Wingdings</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张宇秋</cp:lastModifiedBy>
  <cp:revision>17</cp:revision>
  <dcterms:modified xsi:type="dcterms:W3CDTF">2017-03-17T08:14:34Z</dcterms:modified>
</cp:coreProperties>
</file>